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8288000" cy="10287000"/>
  <p:notesSz cx="6858000" cy="9144000"/>
  <p:embeddedFontLst>
    <p:embeddedFont>
      <p:font typeface="Helios" panose="020B0604020202020204" charset="0"/>
      <p:regular r:id="rId24"/>
    </p:embeddedFont>
    <p:embeddedFont>
      <p:font typeface="Helios Bold" panose="020B0604020202020204" charset="0"/>
      <p:regular r:id="rId25"/>
    </p:embeddedFont>
    <p:embeddedFont>
      <p:font typeface="Helios Bold Italics" panose="020B0604020202020204" charset="0"/>
      <p:regular r:id="rId26"/>
    </p:embeddedFont>
    <p:embeddedFont>
      <p:font typeface="Inter Tight" panose="020B0604020202020204" charset="0"/>
      <p:regular r:id="rId27"/>
      <p:bold r:id="rId28"/>
      <p:italic r:id="rId29"/>
      <p:boldItalic r:id="rId30"/>
    </p:embeddedFont>
    <p:embeddedFont>
      <p:font typeface="Inter Tight Bold" panose="020B0604020202020204" charset="0"/>
      <p:regular r:id="rId31"/>
      <p:bold r:id="rId32"/>
    </p:embeddedFont>
    <p:embeddedFont>
      <p:font typeface="Inter Tight Bold Italics" panose="020B0604020202020204" charset="0"/>
      <p:regular r:id="rId33"/>
    </p:embeddedFont>
    <p:embeddedFont>
      <p:font typeface="Inter Tight Italics"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DF5D21-78EC-8187-CF4E-BA4544A3FA9B}" name="Laval Ho Wo Cheong" initials="" userId="S::Laval.HoWoCheong@acenda.com.au::21f68c82-0b52-4a11-8d11-e9c3681bec38" providerId="AD"/>
  <p188:author id="{B40C683B-6C2B-B712-59F0-FF1CDC205C9B}" name="Loren Ibbotson" initials="LI" userId="S::Loren.Ibbotson@acenda.com.au::657a1985-4882-49cb-8370-793e7652fe2e" providerId="AD"/>
  <p188:author id="{5F040457-2DC5-866A-9C30-07FC61EE0F4C}" name="Laval Ho" initials="LH" userId="Laval Ho" providerId="None"/>
  <p188:author id="{8EC7185B-B1E9-E87D-B127-7E8FAAC05140}" name="Laelene Parker" initials="" userId="S::Laelene.Parker@acenda.com.au::c277f659-7767-4ca3-b494-73a5058a5b59" providerId="AD"/>
  <p188:author id="{242BFAC0-961C-0A06-1E55-EDADF575417A}" name="Rebecca Xu" initials="RX" userId="S::Rebecca.Xu@acenda.com.au::0e393fb3-3524-4747-839d-c5983f03d081" providerId="AD"/>
  <p188:author id="{482D28D0-AE17-D5D9-7893-DA879B1D3826}" name="Loren Ibbotson" initials="LI" userId="S::loren.ibbotson@acenda.com.au::657a1985-4882-49cb-8370-793e7652fe2e" providerId="AD"/>
  <p188:author id="{AD2936F8-87B5-7D33-B089-857AF1969DB7}" name="Shannon McKay" initials="SM" userId="S::Shannon.McKay@acenda.com.au::c3ffb90d-386e-46a6-95ef-d7094d1bffbb" providerId="AD"/>
  <p188:author id="{FBE258FF-6C85-8757-544D-4FEB5A30B113}" name="Shannon McKay" initials="SM" userId="S::shannon.mckay@acenda.com.au::c3ffb90d-386e-46a6-95ef-d7094d1bff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F30"/>
    <a:srgbClr val="142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176" y="2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moneysmart.gov.au/how-life-insurance-works/life-insurance-claims-comparison-tool" TargetMode="External"/><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696685"/>
            <a:ext cx="1273364" cy="1153751"/>
            <a:chOff x="0" y="0"/>
            <a:chExt cx="390127" cy="303869"/>
          </a:xfrm>
        </p:grpSpPr>
        <p:sp>
          <p:nvSpPr>
            <p:cNvPr id="3" name="Freeform 3"/>
            <p:cNvSpPr/>
            <p:nvPr/>
          </p:nvSpPr>
          <p:spPr>
            <a:xfrm>
              <a:off x="0" y="0"/>
              <a:ext cx="390127" cy="303869"/>
            </a:xfrm>
            <a:custGeom>
              <a:avLst/>
              <a:gdLst/>
              <a:ahLst/>
              <a:cxnLst/>
              <a:rect l="l" t="t" r="r" b="b"/>
              <a:pathLst>
                <a:path w="390127" h="303869">
                  <a:moveTo>
                    <a:pt x="0" y="0"/>
                  </a:moveTo>
                  <a:lnTo>
                    <a:pt x="390127" y="0"/>
                  </a:lnTo>
                  <a:lnTo>
                    <a:pt x="390127" y="303869"/>
                  </a:lnTo>
                  <a:lnTo>
                    <a:pt x="0" y="303869"/>
                  </a:lnTo>
                  <a:close/>
                </a:path>
              </a:pathLst>
            </a:custGeom>
            <a:solidFill>
              <a:srgbClr val="E5E5E5"/>
            </a:solidFill>
          </p:spPr>
          <p:txBody>
            <a:bodyPr/>
            <a:lstStyle/>
            <a:p>
              <a:endParaRPr lang="en-AU"/>
            </a:p>
          </p:txBody>
        </p:sp>
        <p:sp>
          <p:nvSpPr>
            <p:cNvPr id="4" name="TextBox 4"/>
            <p:cNvSpPr txBox="1"/>
            <p:nvPr/>
          </p:nvSpPr>
          <p:spPr>
            <a:xfrm>
              <a:off x="0" y="-38100"/>
              <a:ext cx="390127" cy="341969"/>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3" descr="Adviser talking with client">
            <a:extLst>
              <a:ext uri="{FF2B5EF4-FFF2-40B4-BE49-F238E27FC236}">
                <a16:creationId xmlns:a16="http://schemas.microsoft.com/office/drawing/2014/main" id="{A336A9C9-3E4E-74FC-7A7D-F977DE7486CA}"/>
              </a:ext>
            </a:extLst>
          </p:cNvPr>
          <p:cNvPicPr>
            <a:picLocks noChangeAspect="1"/>
          </p:cNvPicPr>
          <p:nvPr/>
        </p:nvPicPr>
        <p:blipFill>
          <a:blip r:embed="rId2">
            <a:extLst>
              <a:ext uri="{28A0092B-C50C-407E-A947-70E740481C1C}">
                <a14:useLocalDpi xmlns:a14="http://schemas.microsoft.com/office/drawing/2010/main" val="0"/>
              </a:ext>
            </a:extLst>
          </a:blip>
          <a:srcRect l="-450" t="26226" r="2180" b="15737"/>
          <a:stretch>
            <a:fillRect/>
          </a:stretch>
        </p:blipFill>
        <p:spPr>
          <a:xfrm>
            <a:off x="914400" y="-17420"/>
            <a:ext cx="17403580" cy="6837320"/>
          </a:xfrm>
          <a:prstGeom prst="rect">
            <a:avLst/>
          </a:prstGeom>
        </p:spPr>
      </p:pic>
      <p:grpSp>
        <p:nvGrpSpPr>
          <p:cNvPr id="7" name="Group 7"/>
          <p:cNvGrpSpPr/>
          <p:nvPr/>
        </p:nvGrpSpPr>
        <p:grpSpPr>
          <a:xfrm>
            <a:off x="990600" y="6273560"/>
            <a:ext cx="3551467" cy="578385"/>
            <a:chOff x="0" y="0"/>
            <a:chExt cx="935366" cy="152332"/>
          </a:xfrm>
        </p:grpSpPr>
        <p:sp>
          <p:nvSpPr>
            <p:cNvPr id="8" name="Freeform 8"/>
            <p:cNvSpPr/>
            <p:nvPr/>
          </p:nvSpPr>
          <p:spPr>
            <a:xfrm>
              <a:off x="0" y="0"/>
              <a:ext cx="935366" cy="152332"/>
            </a:xfrm>
            <a:custGeom>
              <a:avLst/>
              <a:gdLst/>
              <a:ahLst/>
              <a:cxnLst/>
              <a:rect l="l" t="t" r="r" b="b"/>
              <a:pathLst>
                <a:path w="935366" h="152332">
                  <a:moveTo>
                    <a:pt x="0" y="0"/>
                  </a:moveTo>
                  <a:lnTo>
                    <a:pt x="935366" y="0"/>
                  </a:lnTo>
                  <a:lnTo>
                    <a:pt x="935366" y="152332"/>
                  </a:lnTo>
                  <a:lnTo>
                    <a:pt x="0" y="152332"/>
                  </a:lnTo>
                  <a:close/>
                </a:path>
              </a:pathLst>
            </a:custGeom>
            <a:solidFill>
              <a:srgbClr val="FCA311"/>
            </a:solidFill>
          </p:spPr>
          <p:txBody>
            <a:bodyPr/>
            <a:lstStyle/>
            <a:p>
              <a:endParaRPr lang="en-AU"/>
            </a:p>
          </p:txBody>
        </p:sp>
        <p:sp>
          <p:nvSpPr>
            <p:cNvPr id="9" name="TextBox 9"/>
            <p:cNvSpPr txBox="1"/>
            <p:nvPr/>
          </p:nvSpPr>
          <p:spPr>
            <a:xfrm>
              <a:off x="0" y="-38100"/>
              <a:ext cx="935366" cy="190432"/>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10800000">
            <a:off x="13022055" y="9056886"/>
            <a:ext cx="213673" cy="145686"/>
          </a:xfrm>
          <a:custGeom>
            <a:avLst/>
            <a:gdLst/>
            <a:ahLst/>
            <a:cxnLst/>
            <a:rect l="l" t="t" r="r" b="b"/>
            <a:pathLst>
              <a:path w="213673" h="145686">
                <a:moveTo>
                  <a:pt x="0" y="0"/>
                </a:moveTo>
                <a:lnTo>
                  <a:pt x="213673" y="0"/>
                </a:lnTo>
                <a:lnTo>
                  <a:pt x="213673" y="145686"/>
                </a:lnTo>
                <a:lnTo>
                  <a:pt x="0" y="145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1" name="TextBox 11"/>
          <p:cNvSpPr txBox="1"/>
          <p:nvPr/>
        </p:nvSpPr>
        <p:spPr>
          <a:xfrm>
            <a:off x="1028700" y="7491850"/>
            <a:ext cx="16230600" cy="2194190"/>
          </a:xfrm>
          <a:prstGeom prst="rect">
            <a:avLst/>
          </a:prstGeom>
        </p:spPr>
        <p:txBody>
          <a:bodyPr lIns="0" tIns="0" rIns="0" bIns="0" rtlCol="0" anchor="t">
            <a:spAutoFit/>
          </a:bodyPr>
          <a:lstStyle/>
          <a:p>
            <a:pPr algn="l">
              <a:lnSpc>
                <a:spcPts val="10080"/>
              </a:lnSpc>
            </a:pPr>
            <a:r>
              <a:rPr lang="en-US" sz="10723" b="1" spc="-536" dirty="0">
                <a:solidFill>
                  <a:srgbClr val="14213D"/>
                </a:solidFill>
                <a:latin typeface="Inter Tight Bold"/>
                <a:ea typeface="Inter Tight Bold"/>
                <a:cs typeface="Inter Tight Bold"/>
                <a:sym typeface="Inter Tight Bold"/>
              </a:rPr>
              <a:t>The client toolkit</a:t>
            </a:r>
          </a:p>
          <a:p>
            <a:pPr algn="l">
              <a:lnSpc>
                <a:spcPts val="3478"/>
              </a:lnSpc>
            </a:pPr>
            <a:endParaRPr lang="en-US" sz="10723" b="1" spc="-536" dirty="0">
              <a:solidFill>
                <a:srgbClr val="14213D"/>
              </a:solidFill>
              <a:latin typeface="Inter Tight Bold"/>
              <a:ea typeface="Inter Tight Bold"/>
              <a:cs typeface="Inter Tight Bold"/>
              <a:sym typeface="Inter Tight Bold"/>
            </a:endParaRPr>
          </a:p>
          <a:p>
            <a:pPr algn="l">
              <a:lnSpc>
                <a:spcPts val="3478"/>
              </a:lnSpc>
            </a:pPr>
            <a:r>
              <a:rPr lang="en-US" sz="3700" b="1" spc="-185" dirty="0">
                <a:solidFill>
                  <a:srgbClr val="14213D"/>
                </a:solidFill>
                <a:latin typeface="Inter Tight Bold"/>
                <a:ea typeface="Inter Tight Bold"/>
                <a:cs typeface="Inter Tight Bold"/>
                <a:sym typeface="Inter Tight Bold"/>
              </a:rPr>
              <a:t>A guide for financial advisers by </a:t>
            </a:r>
            <a:r>
              <a:rPr lang="en-US" sz="3700" b="1" spc="-185" dirty="0" err="1">
                <a:solidFill>
                  <a:srgbClr val="14213D"/>
                </a:solidFill>
                <a:latin typeface="Inter Tight Bold"/>
                <a:ea typeface="Inter Tight Bold"/>
                <a:cs typeface="Inter Tight Bold"/>
                <a:sym typeface="Inter Tight Bold"/>
              </a:rPr>
              <a:t>Acenda</a:t>
            </a:r>
            <a:endParaRPr lang="en-US" sz="3700" b="1" spc="-185" dirty="0">
              <a:solidFill>
                <a:srgbClr val="14213D"/>
              </a:solidFill>
              <a:latin typeface="Inter Tight Bold"/>
              <a:ea typeface="Inter Tight Bold"/>
              <a:cs typeface="Inter Tight Bold"/>
              <a:sym typeface="Inter Tight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 y="6405158"/>
            <a:ext cx="18288000" cy="23644"/>
          </a:xfrm>
          <a:prstGeom prst="line">
            <a:avLst/>
          </a:prstGeom>
          <a:ln w="9525" cap="flat">
            <a:solidFill>
              <a:srgbClr val="14213D"/>
            </a:solidFill>
            <a:prstDash val="solid"/>
            <a:headEnd type="none" w="sm" len="sm"/>
            <a:tailEnd type="none" w="sm" len="sm"/>
          </a:ln>
        </p:spPr>
        <p:txBody>
          <a:bodyPr/>
          <a:lstStyle/>
          <a:p>
            <a:endParaRPr lang="en-AU"/>
          </a:p>
        </p:txBody>
      </p:sp>
      <p:grpSp>
        <p:nvGrpSpPr>
          <p:cNvPr id="6" name="Group 6"/>
          <p:cNvGrpSpPr/>
          <p:nvPr/>
        </p:nvGrpSpPr>
        <p:grpSpPr>
          <a:xfrm>
            <a:off x="1028700" y="6326787"/>
            <a:ext cx="201610" cy="20161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213D"/>
            </a:solidFill>
          </p:spPr>
          <p:txBody>
            <a:bodyPr/>
            <a:lstStyle/>
            <a:p>
              <a:endParaRPr lang="en-AU"/>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266668" y="6326228"/>
            <a:ext cx="201610" cy="20161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213D"/>
            </a:solidFill>
          </p:spPr>
          <p:txBody>
            <a:bodyPr/>
            <a:lstStyle/>
            <a:p>
              <a:endParaRPr lang="en-AU"/>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175096" y="6326787"/>
            <a:ext cx="201610" cy="20161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213D"/>
            </a:solidFill>
          </p:spPr>
          <p:txBody>
            <a:bodyPr/>
            <a:lstStyle/>
            <a:p>
              <a:endParaRPr lang="en-AU"/>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738553" y="6335194"/>
            <a:ext cx="201610" cy="20161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213D"/>
            </a:solidFill>
          </p:spPr>
          <p:txBody>
            <a:bodyPr/>
            <a:lstStyle/>
            <a:p>
              <a:endParaRPr lang="en-AU"/>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858075" y="-1"/>
            <a:ext cx="10429925" cy="4828453"/>
            <a:chOff x="0" y="0"/>
            <a:chExt cx="2885981" cy="1347460"/>
          </a:xfrm>
        </p:grpSpPr>
        <p:sp>
          <p:nvSpPr>
            <p:cNvPr id="19" name="Freeform 19"/>
            <p:cNvSpPr/>
            <p:nvPr/>
          </p:nvSpPr>
          <p:spPr>
            <a:xfrm>
              <a:off x="0" y="0"/>
              <a:ext cx="2885981" cy="1347460"/>
            </a:xfrm>
            <a:custGeom>
              <a:avLst/>
              <a:gdLst/>
              <a:ahLst/>
              <a:cxnLst/>
              <a:rect l="l" t="t" r="r" b="b"/>
              <a:pathLst>
                <a:path w="2885981" h="1347460">
                  <a:moveTo>
                    <a:pt x="0" y="0"/>
                  </a:moveTo>
                  <a:lnTo>
                    <a:pt x="2885981" y="0"/>
                  </a:lnTo>
                  <a:lnTo>
                    <a:pt x="2885981" y="1347460"/>
                  </a:lnTo>
                  <a:lnTo>
                    <a:pt x="0" y="1347460"/>
                  </a:lnTo>
                  <a:close/>
                </a:path>
              </a:pathLst>
            </a:custGeom>
            <a:solidFill>
              <a:srgbClr val="14213D"/>
            </a:solidFill>
          </p:spPr>
          <p:txBody>
            <a:bodyPr/>
            <a:lstStyle/>
            <a:p>
              <a:endParaRPr lang="en-AU"/>
            </a:p>
          </p:txBody>
        </p:sp>
        <p:sp>
          <p:nvSpPr>
            <p:cNvPr id="20" name="TextBox 20"/>
            <p:cNvSpPr txBox="1"/>
            <p:nvPr/>
          </p:nvSpPr>
          <p:spPr>
            <a:xfrm>
              <a:off x="0" y="-38100"/>
              <a:ext cx="2885981" cy="138556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818567" y="1028700"/>
            <a:ext cx="7427071" cy="3799753"/>
            <a:chOff x="0" y="0"/>
            <a:chExt cx="1150648" cy="588681"/>
          </a:xfrm>
        </p:grpSpPr>
        <p:sp>
          <p:nvSpPr>
            <p:cNvPr id="22" name="Freeform 22"/>
            <p:cNvSpPr/>
            <p:nvPr/>
          </p:nvSpPr>
          <p:spPr>
            <a:xfrm>
              <a:off x="0" y="0"/>
              <a:ext cx="1150648" cy="588681"/>
            </a:xfrm>
            <a:custGeom>
              <a:avLst/>
              <a:gdLst/>
              <a:ahLst/>
              <a:cxnLst/>
              <a:rect l="l" t="t" r="r" b="b"/>
              <a:pathLst>
                <a:path w="1150648" h="588681">
                  <a:moveTo>
                    <a:pt x="0" y="0"/>
                  </a:moveTo>
                  <a:lnTo>
                    <a:pt x="1150648" y="0"/>
                  </a:lnTo>
                  <a:lnTo>
                    <a:pt x="1150648" y="588681"/>
                  </a:lnTo>
                  <a:lnTo>
                    <a:pt x="0" y="588681"/>
                  </a:lnTo>
                  <a:close/>
                </a:path>
              </a:pathLst>
            </a:custGeom>
            <a:blipFill>
              <a:blip r:embed="rId2"/>
              <a:stretch>
                <a:fillRect t="-15235" b="-15235"/>
              </a:stretch>
            </a:blipFill>
          </p:spPr>
          <p:txBody>
            <a:bodyPr/>
            <a:lstStyle/>
            <a:p>
              <a:endParaRPr lang="en-AU"/>
            </a:p>
          </p:txBody>
        </p:sp>
      </p:grpSp>
      <p:sp>
        <p:nvSpPr>
          <p:cNvPr id="23" name="TextBox 23"/>
          <p:cNvSpPr txBox="1"/>
          <p:nvPr/>
        </p:nvSpPr>
        <p:spPr>
          <a:xfrm>
            <a:off x="1028700" y="2546346"/>
            <a:ext cx="5939687" cy="2369192"/>
          </a:xfrm>
          <a:prstGeom prst="rect">
            <a:avLst/>
          </a:prstGeom>
        </p:spPr>
        <p:txBody>
          <a:bodyPr lIns="0" tIns="0" rIns="0" bIns="0" rtlCol="0" anchor="t">
            <a:spAutoFit/>
          </a:bodyPr>
          <a:lstStyle/>
          <a:p>
            <a:pPr algn="l">
              <a:lnSpc>
                <a:spcPts val="6020"/>
              </a:lnSpc>
            </a:pPr>
            <a:r>
              <a:rPr lang="en-US" sz="7000" b="1" spc="-350">
                <a:solidFill>
                  <a:srgbClr val="14213D"/>
                </a:solidFill>
                <a:latin typeface="Inter Tight Bold"/>
                <a:ea typeface="Inter Tight Bold"/>
                <a:cs typeface="Inter Tight Bold"/>
                <a:sym typeface="Inter Tight Bold"/>
              </a:rPr>
              <a:t>What to expect - the process to cover</a:t>
            </a:r>
          </a:p>
        </p:txBody>
      </p:sp>
      <p:sp>
        <p:nvSpPr>
          <p:cNvPr id="24" name="TextBox 24"/>
          <p:cNvSpPr txBox="1"/>
          <p:nvPr/>
        </p:nvSpPr>
        <p:spPr>
          <a:xfrm>
            <a:off x="1028700" y="7201165"/>
            <a:ext cx="3761718" cy="2828925"/>
          </a:xfrm>
          <a:prstGeom prst="rect">
            <a:avLst/>
          </a:prstGeom>
        </p:spPr>
        <p:txBody>
          <a:bodyPr lIns="0" tIns="0" rIns="0" bIns="0" rtlCol="0" anchor="t">
            <a:spAutoFit/>
          </a:bodyPr>
          <a:lstStyle/>
          <a:p>
            <a:pPr algn="l">
              <a:lnSpc>
                <a:spcPts val="2040"/>
              </a:lnSpc>
            </a:pPr>
            <a:r>
              <a:rPr lang="en-US" sz="1700" spc="-68">
                <a:solidFill>
                  <a:srgbClr val="14213D"/>
                </a:solidFill>
                <a:latin typeface="Inter Tight"/>
                <a:ea typeface="Inter Tight"/>
                <a:cs typeface="Inter Tight"/>
                <a:sym typeface="Inter Tight"/>
              </a:rPr>
              <a:t>In our first meeting, we’ll get to know you - your health, your goals, and what’s most important to protect. We’ll ask a few simple questions about your lifestyle, finances, and family to help us understand your needs.</a:t>
            </a:r>
          </a:p>
          <a:p>
            <a:pPr algn="l">
              <a:lnSpc>
                <a:spcPts val="2040"/>
              </a:lnSpc>
            </a:pPr>
            <a:endParaRPr lang="en-US" sz="1700" spc="-68">
              <a:solidFill>
                <a:srgbClr val="14213D"/>
              </a:solidFill>
              <a:latin typeface="Inter Tight"/>
              <a:ea typeface="Inter Tight"/>
              <a:cs typeface="Inter Tight"/>
              <a:sym typeface="Inter Tight"/>
            </a:endParaRPr>
          </a:p>
          <a:p>
            <a:pPr algn="l">
              <a:lnSpc>
                <a:spcPts val="2040"/>
              </a:lnSpc>
            </a:pPr>
            <a:r>
              <a:rPr lang="en-US" sz="1700" spc="-68">
                <a:solidFill>
                  <a:srgbClr val="14213D"/>
                </a:solidFill>
                <a:latin typeface="Inter Tight"/>
                <a:ea typeface="Inter Tight"/>
                <a:cs typeface="Inter Tight"/>
                <a:sym typeface="Inter Tight"/>
              </a:rPr>
              <a:t>Together, we’ll explore your comfort with risk and build a personalised plan that gives you peace of mind and confidence for the future.</a:t>
            </a:r>
          </a:p>
          <a:p>
            <a:pPr algn="l">
              <a:lnSpc>
                <a:spcPts val="2040"/>
              </a:lnSpc>
            </a:pPr>
            <a:endParaRPr lang="en-US" sz="1700" spc="-68">
              <a:solidFill>
                <a:srgbClr val="14213D"/>
              </a:solidFill>
              <a:latin typeface="Inter Tight"/>
              <a:ea typeface="Inter Tight"/>
              <a:cs typeface="Inter Tight"/>
              <a:sym typeface="Inter Tight"/>
            </a:endParaRPr>
          </a:p>
        </p:txBody>
      </p:sp>
      <p:sp>
        <p:nvSpPr>
          <p:cNvPr id="25" name="TextBox 25"/>
          <p:cNvSpPr txBox="1"/>
          <p:nvPr/>
        </p:nvSpPr>
        <p:spPr>
          <a:xfrm>
            <a:off x="1028700" y="6728422"/>
            <a:ext cx="2719461" cy="257175"/>
          </a:xfrm>
          <a:prstGeom prst="rect">
            <a:avLst/>
          </a:prstGeom>
        </p:spPr>
        <p:txBody>
          <a:bodyPr lIns="0" tIns="0" rIns="0" bIns="0" rtlCol="0" anchor="t">
            <a:spAutoFit/>
          </a:bodyPr>
          <a:lstStyle/>
          <a:p>
            <a:pPr algn="l">
              <a:lnSpc>
                <a:spcPts val="2040"/>
              </a:lnSpc>
            </a:pPr>
            <a:r>
              <a:rPr lang="en-US" sz="1700" b="1" spc="-68">
                <a:solidFill>
                  <a:srgbClr val="14213D"/>
                </a:solidFill>
                <a:latin typeface="Inter Tight Bold"/>
                <a:ea typeface="Inter Tight Bold"/>
                <a:cs typeface="Inter Tight Bold"/>
                <a:sym typeface="Inter Tight Bold"/>
              </a:rPr>
              <a:t>Initial consultation meeting</a:t>
            </a:r>
          </a:p>
        </p:txBody>
      </p:sp>
      <p:sp>
        <p:nvSpPr>
          <p:cNvPr id="26" name="TextBox 26"/>
          <p:cNvSpPr txBox="1"/>
          <p:nvPr/>
        </p:nvSpPr>
        <p:spPr>
          <a:xfrm>
            <a:off x="5266668" y="7201165"/>
            <a:ext cx="2434442" cy="1285875"/>
          </a:xfrm>
          <a:prstGeom prst="rect">
            <a:avLst/>
          </a:prstGeom>
        </p:spPr>
        <p:txBody>
          <a:bodyPr lIns="0" tIns="0" rIns="0" bIns="0" rtlCol="0" anchor="t">
            <a:spAutoFit/>
          </a:bodyPr>
          <a:lstStyle/>
          <a:p>
            <a:pPr algn="l">
              <a:lnSpc>
                <a:spcPts val="2040"/>
              </a:lnSpc>
            </a:pPr>
            <a:r>
              <a:rPr lang="en-US" sz="1700" spc="-68">
                <a:solidFill>
                  <a:srgbClr val="14213D"/>
                </a:solidFill>
                <a:latin typeface="Inter Tight"/>
                <a:ea typeface="Inter Tight"/>
                <a:cs typeface="Inter Tight"/>
                <a:sym typeface="Inter Tight"/>
              </a:rPr>
              <a:t>Your information will be used to compare products and providers aligned with your personal goals and cover requirements</a:t>
            </a:r>
          </a:p>
        </p:txBody>
      </p:sp>
      <p:sp>
        <p:nvSpPr>
          <p:cNvPr id="27" name="TextBox 27"/>
          <p:cNvSpPr txBox="1"/>
          <p:nvPr/>
        </p:nvSpPr>
        <p:spPr>
          <a:xfrm>
            <a:off x="5266668" y="6728422"/>
            <a:ext cx="2434442" cy="257175"/>
          </a:xfrm>
          <a:prstGeom prst="rect">
            <a:avLst/>
          </a:prstGeom>
        </p:spPr>
        <p:txBody>
          <a:bodyPr lIns="0" tIns="0" rIns="0" bIns="0" rtlCol="0" anchor="t">
            <a:spAutoFit/>
          </a:bodyPr>
          <a:lstStyle/>
          <a:p>
            <a:pPr algn="l">
              <a:lnSpc>
                <a:spcPts val="2040"/>
              </a:lnSpc>
            </a:pPr>
            <a:r>
              <a:rPr lang="en-US" sz="1700" b="1" spc="-68">
                <a:solidFill>
                  <a:srgbClr val="14213D"/>
                </a:solidFill>
                <a:latin typeface="Inter Tight Bold"/>
                <a:ea typeface="Inter Tight Bold"/>
                <a:cs typeface="Inter Tight Bold"/>
                <a:sym typeface="Inter Tight Bold"/>
              </a:rPr>
              <a:t>Advice construction</a:t>
            </a:r>
          </a:p>
        </p:txBody>
      </p:sp>
      <p:sp>
        <p:nvSpPr>
          <p:cNvPr id="28" name="TextBox 28"/>
          <p:cNvSpPr txBox="1"/>
          <p:nvPr/>
        </p:nvSpPr>
        <p:spPr>
          <a:xfrm>
            <a:off x="8172795" y="7201165"/>
            <a:ext cx="3089508" cy="2564805"/>
          </a:xfrm>
          <a:prstGeom prst="rect">
            <a:avLst/>
          </a:prstGeom>
        </p:spPr>
        <p:txBody>
          <a:bodyPr lIns="0" tIns="0" rIns="0" bIns="0" rtlCol="0" anchor="t">
            <a:spAutoFit/>
          </a:bodyPr>
          <a:lstStyle/>
          <a:p>
            <a:pPr algn="l">
              <a:lnSpc>
                <a:spcPts val="2040"/>
              </a:lnSpc>
            </a:pPr>
            <a:r>
              <a:rPr lang="en-US" sz="1700" spc="-68">
                <a:solidFill>
                  <a:srgbClr val="14213D"/>
                </a:solidFill>
                <a:latin typeface="Inter Tight"/>
                <a:ea typeface="Inter Tight"/>
                <a:cs typeface="Inter Tight"/>
                <a:sym typeface="Inter Tight"/>
              </a:rPr>
              <a:t>You may be required to undertake medical tests, bloods or submit a medical report in some instances. </a:t>
            </a:r>
          </a:p>
          <a:p>
            <a:pPr algn="l">
              <a:lnSpc>
                <a:spcPts val="2040"/>
              </a:lnSpc>
            </a:pPr>
            <a:endParaRPr lang="en-US" sz="1700" spc="-68">
              <a:solidFill>
                <a:srgbClr val="14213D"/>
              </a:solidFill>
              <a:latin typeface="Inter Tight"/>
              <a:ea typeface="Inter Tight"/>
              <a:cs typeface="Inter Tight"/>
              <a:sym typeface="Inter Tight"/>
            </a:endParaRPr>
          </a:p>
          <a:p>
            <a:pPr algn="l">
              <a:lnSpc>
                <a:spcPts val="2040"/>
              </a:lnSpc>
            </a:pPr>
            <a:r>
              <a:rPr lang="en-US" sz="1700" spc="-68">
                <a:solidFill>
                  <a:srgbClr val="14213D"/>
                </a:solidFill>
                <a:latin typeface="Inter Tight"/>
                <a:ea typeface="Inter Tight"/>
                <a:cs typeface="Inter Tight"/>
                <a:sym typeface="Inter Tight"/>
              </a:rPr>
              <a:t>It will all depend on your existing health and medical history. It may be a few simple questions or some documents that you may need to provide.</a:t>
            </a:r>
            <a:endParaRPr lang="en-US" sz="1700" spc="-68">
              <a:solidFill>
                <a:srgbClr val="14213D"/>
              </a:solidFill>
              <a:latin typeface="Inter Tight"/>
              <a:ea typeface="Inter Tight"/>
              <a:cs typeface="Inter Tight"/>
            </a:endParaRPr>
          </a:p>
          <a:p>
            <a:pPr algn="l">
              <a:lnSpc>
                <a:spcPts val="2040"/>
              </a:lnSpc>
            </a:pPr>
            <a:endParaRPr lang="en-US" sz="1700" spc="-68">
              <a:solidFill>
                <a:srgbClr val="14213D"/>
              </a:solidFill>
              <a:latin typeface="Inter Tight"/>
              <a:ea typeface="Inter Tight"/>
              <a:cs typeface="Inter Tight"/>
              <a:sym typeface="Inter Tight"/>
            </a:endParaRPr>
          </a:p>
        </p:txBody>
      </p:sp>
      <p:sp>
        <p:nvSpPr>
          <p:cNvPr id="29" name="TextBox 29"/>
          <p:cNvSpPr txBox="1"/>
          <p:nvPr/>
        </p:nvSpPr>
        <p:spPr>
          <a:xfrm>
            <a:off x="8175096" y="6728422"/>
            <a:ext cx="1643471" cy="257175"/>
          </a:xfrm>
          <a:prstGeom prst="rect">
            <a:avLst/>
          </a:prstGeom>
        </p:spPr>
        <p:txBody>
          <a:bodyPr lIns="0" tIns="0" rIns="0" bIns="0" rtlCol="0" anchor="t">
            <a:spAutoFit/>
          </a:bodyPr>
          <a:lstStyle/>
          <a:p>
            <a:pPr algn="l">
              <a:lnSpc>
                <a:spcPts val="2040"/>
              </a:lnSpc>
            </a:pPr>
            <a:r>
              <a:rPr lang="en-US" sz="1700" b="1" spc="-68">
                <a:solidFill>
                  <a:srgbClr val="14213D"/>
                </a:solidFill>
                <a:latin typeface="Inter Tight Bold"/>
                <a:ea typeface="Inter Tight Bold"/>
                <a:cs typeface="Inter Tight Bold"/>
                <a:sym typeface="Inter Tight Bold"/>
              </a:rPr>
              <a:t>Pre-assessment</a:t>
            </a:r>
          </a:p>
        </p:txBody>
      </p:sp>
      <p:sp>
        <p:nvSpPr>
          <p:cNvPr id="30" name="TextBox 30"/>
          <p:cNvSpPr txBox="1"/>
          <p:nvPr/>
        </p:nvSpPr>
        <p:spPr>
          <a:xfrm>
            <a:off x="11738553" y="7201165"/>
            <a:ext cx="2741889" cy="2821285"/>
          </a:xfrm>
          <a:prstGeom prst="rect">
            <a:avLst/>
          </a:prstGeom>
        </p:spPr>
        <p:txBody>
          <a:bodyPr lIns="0" tIns="0" rIns="0" bIns="0" rtlCol="0" anchor="t">
            <a:spAutoFit/>
          </a:bodyPr>
          <a:lstStyle/>
          <a:p>
            <a:pPr>
              <a:lnSpc>
                <a:spcPts val="2040"/>
              </a:lnSpc>
            </a:pPr>
            <a:r>
              <a:rPr lang="en-US" sz="1700" spc="-68">
                <a:solidFill>
                  <a:srgbClr val="14213D"/>
                </a:solidFill>
                <a:latin typeface="Inter Tight"/>
                <a:ea typeface="Inter Tight"/>
                <a:cs typeface="Inter Tight"/>
                <a:sym typeface="Inter Tight"/>
              </a:rPr>
              <a:t>Online (MyLink), Tele-underwriting or we can assist with the application forms.</a:t>
            </a:r>
          </a:p>
          <a:p>
            <a:pPr algn="l">
              <a:lnSpc>
                <a:spcPts val="2040"/>
              </a:lnSpc>
            </a:pPr>
            <a:endParaRPr lang="en-US" sz="1700" spc="-68">
              <a:solidFill>
                <a:srgbClr val="14213D"/>
              </a:solidFill>
              <a:latin typeface="Inter Tight"/>
              <a:ea typeface="Inter Tight"/>
              <a:cs typeface="Inter Tight"/>
              <a:sym typeface="Inter Tight"/>
            </a:endParaRPr>
          </a:p>
          <a:p>
            <a:pPr algn="l">
              <a:lnSpc>
                <a:spcPts val="2040"/>
              </a:lnSpc>
            </a:pPr>
            <a:r>
              <a:rPr lang="en-US" sz="1700" spc="-68">
                <a:solidFill>
                  <a:srgbClr val="14213D"/>
                </a:solidFill>
                <a:latin typeface="Inter Tight"/>
                <a:ea typeface="Inter Tight"/>
                <a:cs typeface="Inter Tight"/>
                <a:sym typeface="Inter Tight"/>
              </a:rPr>
              <a:t>We liaise directly with the insurer and their underwriters, as well as any other third parties in the process. </a:t>
            </a:r>
            <a:endParaRPr lang="en-US" sz="1700" spc="-68">
              <a:solidFill>
                <a:srgbClr val="14213D"/>
              </a:solidFill>
              <a:latin typeface="Inter Tight"/>
              <a:ea typeface="Inter Tight"/>
              <a:cs typeface="Inter Tight"/>
            </a:endParaRPr>
          </a:p>
          <a:p>
            <a:pPr algn="l">
              <a:lnSpc>
                <a:spcPts val="2040"/>
              </a:lnSpc>
            </a:pPr>
            <a:endParaRPr lang="en-US" sz="1700" spc="-68">
              <a:solidFill>
                <a:srgbClr val="14213D"/>
              </a:solidFill>
              <a:latin typeface="Inter Tight"/>
              <a:ea typeface="Inter Tight"/>
              <a:cs typeface="Inter Tight"/>
              <a:sym typeface="Inter Tight"/>
            </a:endParaRPr>
          </a:p>
          <a:p>
            <a:pPr algn="l">
              <a:lnSpc>
                <a:spcPts val="2040"/>
              </a:lnSpc>
            </a:pPr>
            <a:r>
              <a:rPr lang="en-US" sz="1700" spc="-68">
                <a:solidFill>
                  <a:srgbClr val="14213D"/>
                </a:solidFill>
                <a:latin typeface="Inter Tight"/>
                <a:ea typeface="Inter Tight"/>
                <a:cs typeface="Inter Tight"/>
                <a:sym typeface="Inter Tight"/>
              </a:rPr>
              <a:t>From quote to cover we’ll guide you through the process.</a:t>
            </a:r>
            <a:endParaRPr lang="en-US" sz="1700" spc="-68">
              <a:solidFill>
                <a:srgbClr val="14213D"/>
              </a:solidFill>
              <a:latin typeface="Inter Tight"/>
              <a:ea typeface="Inter Tight"/>
              <a:cs typeface="Inter Tight"/>
            </a:endParaRPr>
          </a:p>
        </p:txBody>
      </p:sp>
      <p:sp>
        <p:nvSpPr>
          <p:cNvPr id="31" name="TextBox 31"/>
          <p:cNvSpPr txBox="1"/>
          <p:nvPr/>
        </p:nvSpPr>
        <p:spPr>
          <a:xfrm>
            <a:off x="11738553" y="6728422"/>
            <a:ext cx="1643471" cy="257175"/>
          </a:xfrm>
          <a:prstGeom prst="rect">
            <a:avLst/>
          </a:prstGeom>
        </p:spPr>
        <p:txBody>
          <a:bodyPr lIns="0" tIns="0" rIns="0" bIns="0" rtlCol="0" anchor="t">
            <a:spAutoFit/>
          </a:bodyPr>
          <a:lstStyle/>
          <a:p>
            <a:pPr algn="l">
              <a:lnSpc>
                <a:spcPts val="2040"/>
              </a:lnSpc>
            </a:pPr>
            <a:r>
              <a:rPr lang="en-US" sz="1700" b="1" spc="-68">
                <a:solidFill>
                  <a:srgbClr val="14213D"/>
                </a:solidFill>
                <a:latin typeface="Inter Tight Bold"/>
                <a:ea typeface="Inter Tight Bold"/>
                <a:cs typeface="Inter Tight Bold"/>
                <a:sym typeface="Inter Tight Bold"/>
              </a:rPr>
              <a:t>Application</a:t>
            </a:r>
          </a:p>
        </p:txBody>
      </p:sp>
      <p:sp>
        <p:nvSpPr>
          <p:cNvPr id="32" name="TextBox 32"/>
          <p:cNvSpPr txBox="1"/>
          <p:nvPr/>
        </p:nvSpPr>
        <p:spPr>
          <a:xfrm>
            <a:off x="14956692" y="7201165"/>
            <a:ext cx="2608190" cy="2571750"/>
          </a:xfrm>
          <a:prstGeom prst="rect">
            <a:avLst/>
          </a:prstGeom>
        </p:spPr>
        <p:txBody>
          <a:bodyPr lIns="0" tIns="0" rIns="0" bIns="0" rtlCol="0" anchor="t">
            <a:spAutoFit/>
          </a:bodyPr>
          <a:lstStyle/>
          <a:p>
            <a:pPr algn="l">
              <a:lnSpc>
                <a:spcPts val="2040"/>
              </a:lnSpc>
            </a:pPr>
            <a:r>
              <a:rPr lang="en-US" sz="1700" spc="-68">
                <a:solidFill>
                  <a:srgbClr val="14213D"/>
                </a:solidFill>
                <a:latin typeface="Inter Tight"/>
                <a:ea typeface="Inter Tight"/>
                <a:cs typeface="Inter Tight"/>
                <a:sym typeface="Inter Tight"/>
              </a:rPr>
              <a:t>In the moments that matter we’ll be there to support you. </a:t>
            </a:r>
          </a:p>
          <a:p>
            <a:pPr algn="l">
              <a:lnSpc>
                <a:spcPts val="2040"/>
              </a:lnSpc>
            </a:pPr>
            <a:endParaRPr lang="en-US" sz="1700" spc="-68">
              <a:solidFill>
                <a:srgbClr val="14213D"/>
              </a:solidFill>
              <a:latin typeface="Inter Tight"/>
              <a:ea typeface="Inter Tight"/>
              <a:cs typeface="Inter Tight"/>
              <a:sym typeface="Inter Tight"/>
            </a:endParaRPr>
          </a:p>
          <a:p>
            <a:pPr algn="l">
              <a:lnSpc>
                <a:spcPts val="2040"/>
              </a:lnSpc>
            </a:pPr>
            <a:r>
              <a:rPr lang="en-US" sz="1700" spc="-68">
                <a:solidFill>
                  <a:srgbClr val="14213D"/>
                </a:solidFill>
                <a:latin typeface="Inter Tight"/>
                <a:ea typeface="Inter Tight"/>
                <a:cs typeface="Inter Tight"/>
                <a:sym typeface="Inter Tight"/>
              </a:rPr>
              <a:t>Should you need to make a claim we can connect you with the insurers claims team, provide access to health and wellbeing tools connected to your cover.</a:t>
            </a:r>
          </a:p>
          <a:p>
            <a:pPr algn="l">
              <a:lnSpc>
                <a:spcPts val="2040"/>
              </a:lnSpc>
            </a:pPr>
            <a:endParaRPr lang="en-US" sz="1700" spc="-68">
              <a:solidFill>
                <a:srgbClr val="14213D"/>
              </a:solidFill>
              <a:latin typeface="Inter Tight"/>
              <a:ea typeface="Inter Tight"/>
              <a:cs typeface="Inter Tight"/>
              <a:sym typeface="Inter Tight"/>
            </a:endParaRPr>
          </a:p>
        </p:txBody>
      </p:sp>
      <p:sp>
        <p:nvSpPr>
          <p:cNvPr id="33" name="TextBox 33"/>
          <p:cNvSpPr txBox="1"/>
          <p:nvPr/>
        </p:nvSpPr>
        <p:spPr>
          <a:xfrm>
            <a:off x="14956692" y="6736193"/>
            <a:ext cx="2719461" cy="257175"/>
          </a:xfrm>
          <a:prstGeom prst="rect">
            <a:avLst/>
          </a:prstGeom>
        </p:spPr>
        <p:txBody>
          <a:bodyPr lIns="0" tIns="0" rIns="0" bIns="0" rtlCol="0" anchor="t">
            <a:spAutoFit/>
          </a:bodyPr>
          <a:lstStyle/>
          <a:p>
            <a:pPr algn="l">
              <a:lnSpc>
                <a:spcPts val="2040"/>
              </a:lnSpc>
            </a:pPr>
            <a:r>
              <a:rPr lang="en-US" sz="1700" b="1" spc="-68">
                <a:solidFill>
                  <a:srgbClr val="14213D"/>
                </a:solidFill>
                <a:latin typeface="Inter Tight Bold"/>
                <a:ea typeface="Inter Tight Bold"/>
                <a:cs typeface="Inter Tight Bold"/>
                <a:sym typeface="Inter Tight Bold"/>
              </a:rPr>
              <a:t>Claim time</a:t>
            </a:r>
          </a:p>
        </p:txBody>
      </p:sp>
      <p:grpSp>
        <p:nvGrpSpPr>
          <p:cNvPr id="34" name="Group 34"/>
          <p:cNvGrpSpPr/>
          <p:nvPr/>
        </p:nvGrpSpPr>
        <p:grpSpPr>
          <a:xfrm>
            <a:off x="14956692" y="6326787"/>
            <a:ext cx="201610" cy="20161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213D"/>
            </a:solidFill>
          </p:spPr>
          <p:txBody>
            <a:bodyPr/>
            <a:lstStyle/>
            <a:p>
              <a:endParaRPr lang="en-AU"/>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7858075" y="4986602"/>
            <a:ext cx="9706809" cy="965421"/>
            <a:chOff x="0" y="-38100"/>
            <a:chExt cx="2556526" cy="254267"/>
          </a:xfrm>
        </p:grpSpPr>
        <p:sp>
          <p:nvSpPr>
            <p:cNvPr id="38" name="Freeform 38"/>
            <p:cNvSpPr/>
            <p:nvPr/>
          </p:nvSpPr>
          <p:spPr>
            <a:xfrm>
              <a:off x="0" y="0"/>
              <a:ext cx="2556526" cy="216167"/>
            </a:xfrm>
            <a:custGeom>
              <a:avLst/>
              <a:gdLst/>
              <a:ahLst/>
              <a:cxnLst/>
              <a:rect l="l" t="t" r="r" b="b"/>
              <a:pathLst>
                <a:path w="2476043" h="216167">
                  <a:moveTo>
                    <a:pt x="0" y="0"/>
                  </a:moveTo>
                  <a:lnTo>
                    <a:pt x="2476043" y="0"/>
                  </a:lnTo>
                  <a:lnTo>
                    <a:pt x="2476043" y="216167"/>
                  </a:lnTo>
                  <a:lnTo>
                    <a:pt x="0" y="216167"/>
                  </a:lnTo>
                  <a:close/>
                </a:path>
              </a:pathLst>
            </a:custGeom>
            <a:solidFill>
              <a:srgbClr val="FFC000"/>
            </a:solidFill>
          </p:spPr>
          <p:txBody>
            <a:bodyPr/>
            <a:lstStyle/>
            <a:p>
              <a:endParaRPr lang="en-AU"/>
            </a:p>
          </p:txBody>
        </p:sp>
        <p:sp>
          <p:nvSpPr>
            <p:cNvPr id="39" name="TextBox 39"/>
            <p:cNvSpPr txBox="1"/>
            <p:nvPr/>
          </p:nvSpPr>
          <p:spPr>
            <a:xfrm>
              <a:off x="0" y="-38100"/>
              <a:ext cx="2476043" cy="254267"/>
            </a:xfrm>
            <a:prstGeom prst="rect">
              <a:avLst/>
            </a:prstGeom>
          </p:spPr>
          <p:txBody>
            <a:bodyPr lIns="50800" tIns="50800" rIns="50800" bIns="50800" rtlCol="0" anchor="ctr"/>
            <a:lstStyle/>
            <a:p>
              <a:pPr algn="ctr">
                <a:lnSpc>
                  <a:spcPts val="2659"/>
                </a:lnSpc>
                <a:spcBef>
                  <a:spcPct val="0"/>
                </a:spcBef>
              </a:pPr>
              <a:endParaRPr/>
            </a:p>
          </p:txBody>
        </p:sp>
      </p:grpSp>
      <p:sp>
        <p:nvSpPr>
          <p:cNvPr id="40" name="TextBox 40"/>
          <p:cNvSpPr txBox="1"/>
          <p:nvPr/>
        </p:nvSpPr>
        <p:spPr>
          <a:xfrm>
            <a:off x="8015218" y="5249535"/>
            <a:ext cx="1855426" cy="512961"/>
          </a:xfrm>
          <a:prstGeom prst="rect">
            <a:avLst/>
          </a:prstGeom>
        </p:spPr>
        <p:txBody>
          <a:bodyPr wrap="square" lIns="0" tIns="0" rIns="0" bIns="0" rtlCol="0" anchor="t">
            <a:spAutoFit/>
          </a:bodyPr>
          <a:lstStyle/>
          <a:p>
            <a:pPr algn="l">
              <a:lnSpc>
                <a:spcPts val="2040"/>
              </a:lnSpc>
            </a:pPr>
            <a:r>
              <a:rPr lang="en-US" sz="1700" b="1" spc="-68">
                <a:solidFill>
                  <a:srgbClr val="14213D"/>
                </a:solidFill>
                <a:latin typeface="Inter Tight Bold"/>
                <a:ea typeface="Inter Tight Bold"/>
                <a:cs typeface="Inter Tight Bold"/>
                <a:sym typeface="Inter Tight Bold"/>
              </a:rPr>
              <a:t>Annual review and ongoing support</a:t>
            </a:r>
          </a:p>
        </p:txBody>
      </p:sp>
      <p:sp>
        <p:nvSpPr>
          <p:cNvPr id="41" name="TextBox 41"/>
          <p:cNvSpPr txBox="1"/>
          <p:nvPr/>
        </p:nvSpPr>
        <p:spPr>
          <a:xfrm>
            <a:off x="10027403" y="5258869"/>
            <a:ext cx="7389040" cy="512961"/>
          </a:xfrm>
          <a:prstGeom prst="rect">
            <a:avLst/>
          </a:prstGeom>
        </p:spPr>
        <p:txBody>
          <a:bodyPr wrap="square" lIns="0" tIns="0" rIns="0" bIns="0" rtlCol="0" anchor="t">
            <a:spAutoFit/>
          </a:bodyPr>
          <a:lstStyle/>
          <a:p>
            <a:pPr algn="l">
              <a:lnSpc>
                <a:spcPts val="2036"/>
              </a:lnSpc>
            </a:pPr>
            <a:r>
              <a:rPr lang="en-US" sz="1696" spc="-67">
                <a:solidFill>
                  <a:srgbClr val="14213D"/>
                </a:solidFill>
                <a:latin typeface="Inter Tight"/>
                <a:ea typeface="Inter Tight"/>
                <a:cs typeface="Inter Tight"/>
                <a:sym typeface="Inter Tight"/>
              </a:rPr>
              <a:t>Life changes and so can your goals, financial situation and needs, </a:t>
            </a:r>
          </a:p>
          <a:p>
            <a:pPr algn="l">
              <a:lnSpc>
                <a:spcPts val="2036"/>
              </a:lnSpc>
            </a:pPr>
            <a:r>
              <a:rPr lang="en-US" sz="1696" spc="-67">
                <a:solidFill>
                  <a:srgbClr val="14213D"/>
                </a:solidFill>
                <a:latin typeface="Inter Tight"/>
                <a:ea typeface="Inter Tight"/>
                <a:cs typeface="Inter Tight"/>
                <a:sym typeface="Inter Tight"/>
              </a:rPr>
              <a:t>every year we’ll review your insurance cover and ensure it’s in line with your needs.​</a:t>
            </a:r>
          </a:p>
        </p:txBody>
      </p:sp>
      <p:grpSp>
        <p:nvGrpSpPr>
          <p:cNvPr id="50" name="Group 49">
            <a:extLst>
              <a:ext uri="{FF2B5EF4-FFF2-40B4-BE49-F238E27FC236}">
                <a16:creationId xmlns:a16="http://schemas.microsoft.com/office/drawing/2014/main" id="{6724C44A-27DB-ECB1-7D7F-F7CF124BC32C}"/>
              </a:ext>
            </a:extLst>
          </p:cNvPr>
          <p:cNvGrpSpPr/>
          <p:nvPr/>
        </p:nvGrpSpPr>
        <p:grpSpPr>
          <a:xfrm>
            <a:off x="1028700" y="662487"/>
            <a:ext cx="3443608" cy="723046"/>
            <a:chOff x="0" y="-38100"/>
            <a:chExt cx="906958" cy="190432"/>
          </a:xfrm>
        </p:grpSpPr>
        <p:sp>
          <p:nvSpPr>
            <p:cNvPr id="51" name="Freeform 6">
              <a:extLst>
                <a:ext uri="{FF2B5EF4-FFF2-40B4-BE49-F238E27FC236}">
                  <a16:creationId xmlns:a16="http://schemas.microsoft.com/office/drawing/2014/main" id="{AAC1509A-5AAA-5C2B-F483-04E813613D1B}"/>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52" name="TextBox 7">
              <a:extLst>
                <a:ext uri="{FF2B5EF4-FFF2-40B4-BE49-F238E27FC236}">
                  <a16:creationId xmlns:a16="http://schemas.microsoft.com/office/drawing/2014/main" id="{962FD522-10D5-0293-8F20-886EE225C117}"/>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53" name="Freeform 8">
            <a:extLst>
              <a:ext uri="{FF2B5EF4-FFF2-40B4-BE49-F238E27FC236}">
                <a16:creationId xmlns:a16="http://schemas.microsoft.com/office/drawing/2014/main" id="{BC818402-FD32-6021-4DB6-A39CF3CADD94}"/>
              </a:ext>
            </a:extLst>
          </p:cNvPr>
          <p:cNvSpPr/>
          <p:nvPr/>
        </p:nvSpPr>
        <p:spPr>
          <a:xfrm>
            <a:off x="1273364" y="937853"/>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4" name="TextBox 15">
            <a:extLst>
              <a:ext uri="{FF2B5EF4-FFF2-40B4-BE49-F238E27FC236}">
                <a16:creationId xmlns:a16="http://schemas.microsoft.com/office/drawing/2014/main" id="{67949843-A4E0-D026-4A13-EAA44693C161}"/>
              </a:ext>
            </a:extLst>
          </p:cNvPr>
          <p:cNvSpPr txBox="1"/>
          <p:nvPr/>
        </p:nvSpPr>
        <p:spPr>
          <a:xfrm>
            <a:off x="1812497" y="985478"/>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1"/>
            <a:ext cx="4270525" cy="10287001"/>
            <a:chOff x="0" y="0"/>
            <a:chExt cx="1707628" cy="2706145"/>
          </a:xfrm>
        </p:grpSpPr>
        <p:sp>
          <p:nvSpPr>
            <p:cNvPr id="3" name="Freeform 3"/>
            <p:cNvSpPr/>
            <p:nvPr/>
          </p:nvSpPr>
          <p:spPr>
            <a:xfrm>
              <a:off x="0" y="0"/>
              <a:ext cx="1707628" cy="2706145"/>
            </a:xfrm>
            <a:custGeom>
              <a:avLst/>
              <a:gdLst/>
              <a:ahLst/>
              <a:cxnLst/>
              <a:rect l="l" t="t" r="r" b="b"/>
              <a:pathLst>
                <a:path w="1707628" h="2706145">
                  <a:moveTo>
                    <a:pt x="0" y="0"/>
                  </a:moveTo>
                  <a:lnTo>
                    <a:pt x="1707628" y="0"/>
                  </a:lnTo>
                  <a:lnTo>
                    <a:pt x="1707628" y="2706145"/>
                  </a:lnTo>
                  <a:lnTo>
                    <a:pt x="0" y="2706145"/>
                  </a:lnTo>
                  <a:close/>
                </a:path>
              </a:pathLst>
            </a:custGeom>
            <a:solidFill>
              <a:srgbClr val="14213D"/>
            </a:solidFill>
          </p:spPr>
          <p:txBody>
            <a:bodyPr/>
            <a:lstStyle/>
            <a:p>
              <a:endParaRPr lang="en-AU"/>
            </a:p>
          </p:txBody>
        </p:sp>
        <p:sp>
          <p:nvSpPr>
            <p:cNvPr id="4" name="TextBox 4"/>
            <p:cNvSpPr txBox="1"/>
            <p:nvPr/>
          </p:nvSpPr>
          <p:spPr>
            <a:xfrm>
              <a:off x="0" y="-38100"/>
              <a:ext cx="1707628" cy="2744245"/>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8" name="Table 8"/>
          <p:cNvGraphicFramePr>
            <a:graphicFrameLocks noGrp="1"/>
          </p:cNvGraphicFramePr>
          <p:nvPr>
            <p:extLst>
              <p:ext uri="{D42A27DB-BD31-4B8C-83A1-F6EECF244321}">
                <p14:modId xmlns:p14="http://schemas.microsoft.com/office/powerpoint/2010/main" val="966592098"/>
              </p:ext>
            </p:extLst>
          </p:nvPr>
        </p:nvGraphicFramePr>
        <p:xfrm>
          <a:off x="4960853" y="3291756"/>
          <a:ext cx="12854933" cy="6518634"/>
        </p:xfrm>
        <a:graphic>
          <a:graphicData uri="http://schemas.openxmlformats.org/drawingml/2006/table">
            <a:tbl>
              <a:tblPr/>
              <a:tblGrid>
                <a:gridCol w="3296697">
                  <a:extLst>
                    <a:ext uri="{9D8B030D-6E8A-4147-A177-3AD203B41FA5}">
                      <a16:colId xmlns:a16="http://schemas.microsoft.com/office/drawing/2014/main" val="20000"/>
                    </a:ext>
                  </a:extLst>
                </a:gridCol>
                <a:gridCol w="4865738">
                  <a:extLst>
                    <a:ext uri="{9D8B030D-6E8A-4147-A177-3AD203B41FA5}">
                      <a16:colId xmlns:a16="http://schemas.microsoft.com/office/drawing/2014/main" val="20001"/>
                    </a:ext>
                  </a:extLst>
                </a:gridCol>
                <a:gridCol w="4692498">
                  <a:extLst>
                    <a:ext uri="{9D8B030D-6E8A-4147-A177-3AD203B41FA5}">
                      <a16:colId xmlns:a16="http://schemas.microsoft.com/office/drawing/2014/main" val="20002"/>
                    </a:ext>
                  </a:extLst>
                </a:gridCol>
              </a:tblGrid>
              <a:tr h="747414">
                <a:tc>
                  <a:txBody>
                    <a:bodyPr/>
                    <a:lstStyle/>
                    <a:p>
                      <a:pPr algn="ctr">
                        <a:lnSpc>
                          <a:spcPts val="2100"/>
                        </a:lnSpc>
                        <a:defRPr/>
                      </a:pPr>
                      <a:r>
                        <a:rPr lang="en-US" sz="1500" b="1">
                          <a:solidFill>
                            <a:srgbClr val="000000"/>
                          </a:solidFill>
                          <a:latin typeface="Inter Tight Bold"/>
                          <a:ea typeface="Inter Tight Bold"/>
                          <a:cs typeface="Inter Tight Bold"/>
                          <a:sym typeface="Inter Tight Bold"/>
                        </a:rPr>
                        <a:t>Scenario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C000"/>
                    </a:solidFill>
                  </a:tcPr>
                </a:tc>
                <a:tc>
                  <a:txBody>
                    <a:bodyPr/>
                    <a:lstStyle/>
                    <a:p>
                      <a:pPr algn="ctr">
                        <a:lnSpc>
                          <a:spcPts val="2100"/>
                        </a:lnSpc>
                        <a:defRPr/>
                      </a:pPr>
                      <a:r>
                        <a:rPr lang="en-US" sz="1500" b="1">
                          <a:solidFill>
                            <a:srgbClr val="000000"/>
                          </a:solidFill>
                          <a:latin typeface="Inter Tight Bold"/>
                          <a:ea typeface="Inter Tight Bold"/>
                          <a:cs typeface="Inter Tight Bold"/>
                          <a:sym typeface="Inter Tight Bold"/>
                        </a:rPr>
                        <a:t>Without insurance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C000"/>
                    </a:solidFill>
                  </a:tcPr>
                </a:tc>
                <a:tc>
                  <a:txBody>
                    <a:bodyPr/>
                    <a:lstStyle/>
                    <a:p>
                      <a:pPr algn="ctr">
                        <a:lnSpc>
                          <a:spcPts val="2100"/>
                        </a:lnSpc>
                        <a:defRPr/>
                      </a:pPr>
                      <a:r>
                        <a:rPr lang="en-US" sz="1500" b="1">
                          <a:solidFill>
                            <a:srgbClr val="000000"/>
                          </a:solidFill>
                          <a:latin typeface="Inter Tight Bold"/>
                          <a:ea typeface="Inter Tight Bold"/>
                          <a:cs typeface="Inter Tight Bold"/>
                          <a:sym typeface="Inter Tight Bold"/>
                        </a:rPr>
                        <a:t>With insurance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023764">
                <a:tc>
                  <a:txBody>
                    <a:bodyPr/>
                    <a:lstStyle/>
                    <a:p>
                      <a:pPr algn="just">
                        <a:lnSpc>
                          <a:spcPts val="2100"/>
                        </a:lnSpc>
                        <a:defRPr/>
                      </a:pPr>
                      <a:r>
                        <a:rPr lang="en-US" sz="1500" b="1">
                          <a:solidFill>
                            <a:srgbClr val="000000"/>
                          </a:solidFill>
                          <a:latin typeface="Inter Tight Bold"/>
                          <a:ea typeface="Inter Tight Bold"/>
                          <a:cs typeface="Inter Tight Bold"/>
                          <a:sym typeface="Inter Tight Bold"/>
                        </a:rPr>
                        <a:t>Death of a breadwinner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Your family may struggle financially; debts remain; children's education may be at risk.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Life insurance pays a lump sum to support your family, reduce or clear debts, and fund education.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6E4E1"/>
                    </a:solidFill>
                  </a:tcPr>
                </a:tc>
                <a:extLst>
                  <a:ext uri="{0D108BD9-81ED-4DB2-BD59-A6C34878D82A}">
                    <a16:rowId xmlns:a16="http://schemas.microsoft.com/office/drawing/2014/main" val="10001"/>
                  </a:ext>
                </a:extLst>
              </a:tr>
              <a:tr h="1015717">
                <a:tc>
                  <a:txBody>
                    <a:bodyPr/>
                    <a:lstStyle/>
                    <a:p>
                      <a:pPr algn="just">
                        <a:lnSpc>
                          <a:spcPts val="2100"/>
                        </a:lnSpc>
                        <a:defRPr/>
                      </a:pPr>
                      <a:r>
                        <a:rPr lang="en-US" sz="1500" b="1">
                          <a:solidFill>
                            <a:srgbClr val="000000"/>
                          </a:solidFill>
                          <a:latin typeface="Inter Tight Bold"/>
                          <a:ea typeface="Inter Tight Bold"/>
                          <a:cs typeface="Inter Tight Bold"/>
                          <a:sym typeface="Inter Tight Bold"/>
                        </a:rPr>
                        <a:t>Serious illness (e.g. cancer)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Loss of your income; high medical costs; financial stress during recovery.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Critical illness cover provides a lump sum to ease financial pressure.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6E4E1"/>
                    </a:solidFill>
                  </a:tcPr>
                </a:tc>
                <a:extLst>
                  <a:ext uri="{0D108BD9-81ED-4DB2-BD59-A6C34878D82A}">
                    <a16:rowId xmlns:a16="http://schemas.microsoft.com/office/drawing/2014/main" val="10002"/>
                  </a:ext>
                </a:extLst>
              </a:tr>
              <a:tr h="1284019">
                <a:tc>
                  <a:txBody>
                    <a:bodyPr/>
                    <a:lstStyle/>
                    <a:p>
                      <a:pPr algn="just">
                        <a:lnSpc>
                          <a:spcPts val="2100"/>
                        </a:lnSpc>
                        <a:defRPr/>
                      </a:pPr>
                      <a:r>
                        <a:rPr lang="en-US" sz="1500" b="1">
                          <a:solidFill>
                            <a:srgbClr val="000000"/>
                          </a:solidFill>
                          <a:latin typeface="Inter Tight Bold"/>
                          <a:ea typeface="Inter Tight Bold"/>
                          <a:cs typeface="Inter Tight Bold"/>
                          <a:sym typeface="Inter Tight Bold"/>
                        </a:rPr>
                        <a:t>Temporary inability to work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No income; difficulty meeting living expenses; including mortgage payments, potential debt accumulation.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Income protection pays a monthly benefit of up to 75% of income) during recovery.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6E4E1"/>
                    </a:solidFill>
                  </a:tcPr>
                </a:tc>
                <a:extLst>
                  <a:ext uri="{0D108BD9-81ED-4DB2-BD59-A6C34878D82A}">
                    <a16:rowId xmlns:a16="http://schemas.microsoft.com/office/drawing/2014/main" val="1624270158"/>
                  </a:ext>
                </a:extLst>
              </a:tr>
              <a:tr h="1284019">
                <a:tc>
                  <a:txBody>
                    <a:bodyPr/>
                    <a:lstStyle/>
                    <a:p>
                      <a:pPr algn="just">
                        <a:lnSpc>
                          <a:spcPts val="2100"/>
                        </a:lnSpc>
                        <a:defRPr/>
                      </a:pPr>
                      <a:r>
                        <a:rPr lang="en-US" sz="1500" b="1">
                          <a:solidFill>
                            <a:srgbClr val="000000"/>
                          </a:solidFill>
                          <a:latin typeface="Inter Tight Bold"/>
                          <a:ea typeface="Inter Tight Bold"/>
                          <a:cs typeface="Inter Tight Bold"/>
                          <a:sym typeface="Inter Tight Bold"/>
                        </a:rPr>
                        <a:t>Permanent inability to work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If you’re unable to work; you may become reliant on government support or family; experience a reduced quality of life.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Total and Permanent Disability cover provides a lump sum to adapt lifestyle, help with care costs, and to maintain independence.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6E4E1"/>
                    </a:solidFill>
                  </a:tcPr>
                </a:tc>
                <a:extLst>
                  <a:ext uri="{0D108BD9-81ED-4DB2-BD59-A6C34878D82A}">
                    <a16:rowId xmlns:a16="http://schemas.microsoft.com/office/drawing/2014/main" val="10003"/>
                  </a:ext>
                </a:extLst>
              </a:tr>
              <a:tr h="1023764">
                <a:tc>
                  <a:txBody>
                    <a:bodyPr/>
                    <a:lstStyle/>
                    <a:p>
                      <a:pPr algn="just">
                        <a:lnSpc>
                          <a:spcPts val="2100"/>
                        </a:lnSpc>
                        <a:defRPr/>
                      </a:pPr>
                      <a:r>
                        <a:rPr lang="en-US" sz="1500" b="1">
                          <a:solidFill>
                            <a:srgbClr val="000000"/>
                          </a:solidFill>
                          <a:latin typeface="Inter Tight Bold"/>
                          <a:ea typeface="Inter Tight Bold"/>
                          <a:cs typeface="Inter Tight Bold"/>
                          <a:sym typeface="Inter Tight Bold"/>
                        </a:rPr>
                        <a:t>Estate planning / legacy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No financial legacy; potential reduction of asset values by capital gains and other taxes.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100"/>
                        </a:lnSpc>
                        <a:defRPr/>
                      </a:pPr>
                      <a:r>
                        <a:rPr lang="en-US" sz="1500">
                          <a:solidFill>
                            <a:srgbClr val="000000"/>
                          </a:solidFill>
                          <a:latin typeface="Inter Tight"/>
                          <a:ea typeface="Inter Tight"/>
                          <a:cs typeface="Inter Tight"/>
                          <a:sym typeface="Inter Tight"/>
                        </a:rPr>
                        <a:t>Life insurance can fund capital gains and your other  taxes and leave a meaningful legacy for your loved ones or charities.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6E4E1"/>
                    </a:solidFill>
                  </a:tcPr>
                </a:tc>
                <a:extLst>
                  <a:ext uri="{0D108BD9-81ED-4DB2-BD59-A6C34878D82A}">
                    <a16:rowId xmlns:a16="http://schemas.microsoft.com/office/drawing/2014/main" val="10005"/>
                  </a:ext>
                </a:extLst>
              </a:tr>
            </a:tbl>
          </a:graphicData>
        </a:graphic>
      </p:graphicFrame>
      <p:sp>
        <p:nvSpPr>
          <p:cNvPr id="9" name="Freeform 9"/>
          <p:cNvSpPr/>
          <p:nvPr/>
        </p:nvSpPr>
        <p:spPr>
          <a:xfrm>
            <a:off x="0" y="7446728"/>
            <a:ext cx="6124575" cy="2840272"/>
          </a:xfrm>
          <a:custGeom>
            <a:avLst/>
            <a:gdLst/>
            <a:ahLst/>
            <a:cxnLst/>
            <a:rect l="l" t="t" r="r" b="b"/>
            <a:pathLst>
              <a:path w="6124575" h="2840272">
                <a:moveTo>
                  <a:pt x="0" y="0"/>
                </a:moveTo>
                <a:lnTo>
                  <a:pt x="6124575" y="0"/>
                </a:lnTo>
                <a:lnTo>
                  <a:pt x="6124575" y="2840272"/>
                </a:lnTo>
                <a:lnTo>
                  <a:pt x="0" y="2840272"/>
                </a:lnTo>
                <a:lnTo>
                  <a:pt x="0" y="0"/>
                </a:lnTo>
                <a:close/>
              </a:path>
            </a:pathLst>
          </a:custGeom>
          <a:blipFill>
            <a:blip r:embed="rId2"/>
            <a:stretch>
              <a:fillRect/>
            </a:stretch>
          </a:blipFill>
        </p:spPr>
        <p:txBody>
          <a:bodyPr/>
          <a:lstStyle/>
          <a:p>
            <a:endParaRPr lang="en-AU"/>
          </a:p>
        </p:txBody>
      </p:sp>
      <p:sp>
        <p:nvSpPr>
          <p:cNvPr id="10" name="TextBox 10"/>
          <p:cNvSpPr txBox="1"/>
          <p:nvPr/>
        </p:nvSpPr>
        <p:spPr>
          <a:xfrm>
            <a:off x="4960853" y="939533"/>
            <a:ext cx="10536260" cy="1969136"/>
          </a:xfrm>
          <a:prstGeom prst="rect">
            <a:avLst/>
          </a:prstGeom>
        </p:spPr>
        <p:txBody>
          <a:bodyPr lIns="0" tIns="0" rIns="0" bIns="0" rtlCol="0" anchor="t">
            <a:spAutoFit/>
          </a:bodyPr>
          <a:lstStyle/>
          <a:p>
            <a:pPr algn="l">
              <a:lnSpc>
                <a:spcPts val="7520"/>
              </a:lnSpc>
            </a:pPr>
            <a:r>
              <a:rPr lang="en-US" sz="8000" b="1" spc="-400">
                <a:solidFill>
                  <a:srgbClr val="14213D"/>
                </a:solidFill>
                <a:latin typeface="Inter Tight Bold"/>
                <a:ea typeface="Inter Tight Bold"/>
                <a:cs typeface="Inter Tight Bold"/>
                <a:sym typeface="Inter Tight Bold"/>
              </a:rPr>
              <a:t>The impact of not having life insurance</a:t>
            </a:r>
          </a:p>
        </p:txBody>
      </p:sp>
      <p:grpSp>
        <p:nvGrpSpPr>
          <p:cNvPr id="16" name="Group 15">
            <a:extLst>
              <a:ext uri="{FF2B5EF4-FFF2-40B4-BE49-F238E27FC236}">
                <a16:creationId xmlns:a16="http://schemas.microsoft.com/office/drawing/2014/main" id="{1B2818B8-8727-19FC-67B2-BD1F690AE3E8}"/>
              </a:ext>
            </a:extLst>
          </p:cNvPr>
          <p:cNvGrpSpPr/>
          <p:nvPr/>
        </p:nvGrpSpPr>
        <p:grpSpPr>
          <a:xfrm>
            <a:off x="533400" y="578010"/>
            <a:ext cx="3443608" cy="723046"/>
            <a:chOff x="0" y="-38100"/>
            <a:chExt cx="906958" cy="190432"/>
          </a:xfrm>
        </p:grpSpPr>
        <p:sp>
          <p:nvSpPr>
            <p:cNvPr id="17" name="Freeform 6">
              <a:extLst>
                <a:ext uri="{FF2B5EF4-FFF2-40B4-BE49-F238E27FC236}">
                  <a16:creationId xmlns:a16="http://schemas.microsoft.com/office/drawing/2014/main" id="{27C56039-FC4F-AC8E-F8E0-005F945D559F}"/>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18" name="TextBox 7">
              <a:extLst>
                <a:ext uri="{FF2B5EF4-FFF2-40B4-BE49-F238E27FC236}">
                  <a16:creationId xmlns:a16="http://schemas.microsoft.com/office/drawing/2014/main" id="{F643E975-EF64-98E7-2C38-90254B9E730A}"/>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19" name="Freeform 8">
            <a:extLst>
              <a:ext uri="{FF2B5EF4-FFF2-40B4-BE49-F238E27FC236}">
                <a16:creationId xmlns:a16="http://schemas.microsoft.com/office/drawing/2014/main" id="{C4C27261-C179-843F-5D0E-2BB25F260F30}"/>
              </a:ext>
            </a:extLst>
          </p:cNvPr>
          <p:cNvSpPr/>
          <p:nvPr/>
        </p:nvSpPr>
        <p:spPr>
          <a:xfrm>
            <a:off x="778064" y="853376"/>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0" name="TextBox 15">
            <a:extLst>
              <a:ext uri="{FF2B5EF4-FFF2-40B4-BE49-F238E27FC236}">
                <a16:creationId xmlns:a16="http://schemas.microsoft.com/office/drawing/2014/main" id="{7EED1DB6-323A-2476-D12A-B6F15830FDDA}"/>
              </a:ext>
            </a:extLst>
          </p:cNvPr>
          <p:cNvSpPr txBox="1"/>
          <p:nvPr/>
        </p:nvSpPr>
        <p:spPr>
          <a:xfrm>
            <a:off x="1317197" y="901001"/>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698713" cy="10287000"/>
            <a:chOff x="0" y="0"/>
            <a:chExt cx="1781991" cy="2892100"/>
          </a:xfrm>
        </p:grpSpPr>
        <p:sp>
          <p:nvSpPr>
            <p:cNvPr id="3" name="Freeform 3"/>
            <p:cNvSpPr/>
            <p:nvPr/>
          </p:nvSpPr>
          <p:spPr>
            <a:xfrm>
              <a:off x="0" y="0"/>
              <a:ext cx="1781991" cy="2892100"/>
            </a:xfrm>
            <a:custGeom>
              <a:avLst/>
              <a:gdLst/>
              <a:ahLst/>
              <a:cxnLst/>
              <a:rect l="l" t="t" r="r" b="b"/>
              <a:pathLst>
                <a:path w="1781991" h="2892100">
                  <a:moveTo>
                    <a:pt x="0" y="0"/>
                  </a:moveTo>
                  <a:lnTo>
                    <a:pt x="1781991" y="0"/>
                  </a:lnTo>
                  <a:lnTo>
                    <a:pt x="1781991" y="2892100"/>
                  </a:lnTo>
                  <a:lnTo>
                    <a:pt x="0" y="2892100"/>
                  </a:lnTo>
                  <a:close/>
                </a:path>
              </a:pathLst>
            </a:custGeom>
            <a:solidFill>
              <a:srgbClr val="14213D"/>
            </a:solidFill>
          </p:spPr>
          <p:txBody>
            <a:bodyPr/>
            <a:lstStyle/>
            <a:p>
              <a:endParaRPr lang="en-AU"/>
            </a:p>
          </p:txBody>
        </p:sp>
        <p:sp>
          <p:nvSpPr>
            <p:cNvPr id="4" name="TextBox 4"/>
            <p:cNvSpPr txBox="1"/>
            <p:nvPr/>
          </p:nvSpPr>
          <p:spPr>
            <a:xfrm>
              <a:off x="0" y="-38100"/>
              <a:ext cx="1781991" cy="29302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28700"/>
            <a:ext cx="5957688" cy="8229600"/>
            <a:chOff x="0" y="0"/>
            <a:chExt cx="923002" cy="1274980"/>
          </a:xfrm>
        </p:grpSpPr>
        <p:sp>
          <p:nvSpPr>
            <p:cNvPr id="6" name="Freeform 6"/>
            <p:cNvSpPr/>
            <p:nvPr/>
          </p:nvSpPr>
          <p:spPr>
            <a:xfrm>
              <a:off x="0" y="0"/>
              <a:ext cx="923002" cy="1274980"/>
            </a:xfrm>
            <a:custGeom>
              <a:avLst/>
              <a:gdLst/>
              <a:ahLst/>
              <a:cxnLst/>
              <a:rect l="l" t="t" r="r" b="b"/>
              <a:pathLst>
                <a:path w="923002" h="1274980">
                  <a:moveTo>
                    <a:pt x="0" y="0"/>
                  </a:moveTo>
                  <a:lnTo>
                    <a:pt x="923002" y="0"/>
                  </a:lnTo>
                  <a:lnTo>
                    <a:pt x="923002" y="1274980"/>
                  </a:lnTo>
                  <a:lnTo>
                    <a:pt x="0" y="1274980"/>
                  </a:lnTo>
                  <a:close/>
                </a:path>
              </a:pathLst>
            </a:custGeom>
            <a:blipFill>
              <a:blip r:embed="rId2"/>
              <a:stretch>
                <a:fillRect l="-53665" r="-53665"/>
              </a:stretch>
            </a:blipFill>
          </p:spPr>
          <p:txBody>
            <a:bodyPr/>
            <a:lstStyle/>
            <a:p>
              <a:endParaRPr lang="en-AU"/>
            </a:p>
          </p:txBody>
        </p:sp>
      </p:grpSp>
      <p:sp>
        <p:nvSpPr>
          <p:cNvPr id="10" name="TextBox 10"/>
          <p:cNvSpPr txBox="1"/>
          <p:nvPr/>
        </p:nvSpPr>
        <p:spPr>
          <a:xfrm>
            <a:off x="8040224" y="910698"/>
            <a:ext cx="9744887" cy="2569089"/>
          </a:xfrm>
          <a:prstGeom prst="rect">
            <a:avLst/>
          </a:prstGeom>
        </p:spPr>
        <p:txBody>
          <a:bodyPr lIns="0" tIns="0" rIns="0" bIns="0" rtlCol="0" anchor="t">
            <a:spAutoFit/>
          </a:bodyPr>
          <a:lstStyle/>
          <a:p>
            <a:pPr algn="l">
              <a:lnSpc>
                <a:spcPts val="9592"/>
              </a:lnSpc>
            </a:pPr>
            <a:r>
              <a:rPr lang="en-US" sz="10205" b="1" spc="-510">
                <a:solidFill>
                  <a:srgbClr val="14213D"/>
                </a:solidFill>
                <a:latin typeface="Helios Bold"/>
                <a:ea typeface="Helios Bold"/>
                <a:cs typeface="Helios Bold"/>
                <a:sym typeface="Helios Bold"/>
              </a:rPr>
              <a:t>Personalised case studies</a:t>
            </a:r>
          </a:p>
        </p:txBody>
      </p:sp>
      <p:sp>
        <p:nvSpPr>
          <p:cNvPr id="11" name="TextBox 11"/>
          <p:cNvSpPr txBox="1"/>
          <p:nvPr/>
        </p:nvSpPr>
        <p:spPr>
          <a:xfrm>
            <a:off x="8040224" y="4620220"/>
            <a:ext cx="8486622" cy="3209925"/>
          </a:xfrm>
          <a:prstGeom prst="rect">
            <a:avLst/>
          </a:prstGeom>
        </p:spPr>
        <p:txBody>
          <a:bodyPr lIns="0" tIns="0" rIns="0" bIns="0" rtlCol="0" anchor="t">
            <a:spAutoFit/>
          </a:bodyPr>
          <a:lstStyle/>
          <a:p>
            <a:pPr algn="l">
              <a:lnSpc>
                <a:spcPts val="3600"/>
              </a:lnSpc>
            </a:pPr>
            <a:r>
              <a:rPr lang="en-US" sz="3000" spc="-120">
                <a:solidFill>
                  <a:srgbClr val="14213D"/>
                </a:solidFill>
                <a:latin typeface="Helios"/>
                <a:ea typeface="Helios"/>
                <a:cs typeface="Helios"/>
                <a:sym typeface="Helios"/>
              </a:rPr>
              <a:t>*Adviser note: The following 5 slides provide demographic-based case study examples that you can personalise and tailor for your client meetings. </a:t>
            </a:r>
          </a:p>
          <a:p>
            <a:pPr algn="l">
              <a:lnSpc>
                <a:spcPts val="3600"/>
              </a:lnSpc>
            </a:pPr>
            <a:endParaRPr lang="en-US" sz="3000" spc="-120">
              <a:solidFill>
                <a:srgbClr val="14213D"/>
              </a:solidFill>
              <a:latin typeface="Helios"/>
              <a:ea typeface="Helios"/>
              <a:cs typeface="Helios"/>
              <a:sym typeface="Helios"/>
            </a:endParaRPr>
          </a:p>
          <a:p>
            <a:pPr algn="l">
              <a:lnSpc>
                <a:spcPts val="3600"/>
              </a:lnSpc>
            </a:pPr>
            <a:r>
              <a:rPr lang="en-US" sz="3000" spc="-120">
                <a:solidFill>
                  <a:srgbClr val="14213D"/>
                </a:solidFill>
                <a:latin typeface="Helios"/>
                <a:ea typeface="Helios"/>
                <a:cs typeface="Helios"/>
                <a:sym typeface="Helios"/>
              </a:rPr>
              <a:t>Please select the appropriate case studies to include in your client conversations.</a:t>
            </a:r>
          </a:p>
          <a:p>
            <a:pPr algn="l">
              <a:lnSpc>
                <a:spcPts val="3600"/>
              </a:lnSpc>
            </a:pPr>
            <a:endParaRPr lang="en-US" sz="3000" spc="-120">
              <a:solidFill>
                <a:srgbClr val="14213D"/>
              </a:solidFill>
              <a:latin typeface="Helios"/>
              <a:ea typeface="Helios"/>
              <a:cs typeface="Helios"/>
              <a:sym typeface="Helios"/>
            </a:endParaRPr>
          </a:p>
        </p:txBody>
      </p:sp>
      <p:grpSp>
        <p:nvGrpSpPr>
          <p:cNvPr id="12" name="Group 11">
            <a:extLst>
              <a:ext uri="{FF2B5EF4-FFF2-40B4-BE49-F238E27FC236}">
                <a16:creationId xmlns:a16="http://schemas.microsoft.com/office/drawing/2014/main" id="{CA921B41-71B4-D5AD-4BCF-137F67BA83ED}"/>
              </a:ext>
            </a:extLst>
          </p:cNvPr>
          <p:cNvGrpSpPr/>
          <p:nvPr/>
        </p:nvGrpSpPr>
        <p:grpSpPr>
          <a:xfrm>
            <a:off x="1017457" y="800100"/>
            <a:ext cx="3443608" cy="723046"/>
            <a:chOff x="0" y="-38100"/>
            <a:chExt cx="906958" cy="190432"/>
          </a:xfrm>
        </p:grpSpPr>
        <p:sp>
          <p:nvSpPr>
            <p:cNvPr id="13" name="Freeform 6">
              <a:extLst>
                <a:ext uri="{FF2B5EF4-FFF2-40B4-BE49-F238E27FC236}">
                  <a16:creationId xmlns:a16="http://schemas.microsoft.com/office/drawing/2014/main" id="{F4921B57-ED80-AAA7-35E1-5448EABBE671}"/>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14" name="TextBox 7">
              <a:extLst>
                <a:ext uri="{FF2B5EF4-FFF2-40B4-BE49-F238E27FC236}">
                  <a16:creationId xmlns:a16="http://schemas.microsoft.com/office/drawing/2014/main" id="{870A49FD-7D97-0EC6-E881-97BCDD25FBEC}"/>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15" name="Freeform 8">
            <a:extLst>
              <a:ext uri="{FF2B5EF4-FFF2-40B4-BE49-F238E27FC236}">
                <a16:creationId xmlns:a16="http://schemas.microsoft.com/office/drawing/2014/main" id="{6A15BBC7-44F0-48E5-3B8E-BDA8A08AC3C5}"/>
              </a:ext>
            </a:extLst>
          </p:cNvPr>
          <p:cNvSpPr/>
          <p:nvPr/>
        </p:nvSpPr>
        <p:spPr>
          <a:xfrm>
            <a:off x="1262121" y="1075466"/>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6" name="TextBox 15">
            <a:extLst>
              <a:ext uri="{FF2B5EF4-FFF2-40B4-BE49-F238E27FC236}">
                <a16:creationId xmlns:a16="http://schemas.microsoft.com/office/drawing/2014/main" id="{C3386C95-B117-A320-5B93-01B0AE144009}"/>
              </a:ext>
            </a:extLst>
          </p:cNvPr>
          <p:cNvSpPr txBox="1"/>
          <p:nvPr/>
        </p:nvSpPr>
        <p:spPr>
          <a:xfrm>
            <a:off x="1801254" y="1123091"/>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1" y="4337057"/>
            <a:ext cx="17259299" cy="4921243"/>
            <a:chOff x="0" y="0"/>
            <a:chExt cx="4784839" cy="1296130"/>
          </a:xfrm>
        </p:grpSpPr>
        <p:sp>
          <p:nvSpPr>
            <p:cNvPr id="3" name="Freeform 3"/>
            <p:cNvSpPr/>
            <p:nvPr/>
          </p:nvSpPr>
          <p:spPr>
            <a:xfrm>
              <a:off x="0" y="0"/>
              <a:ext cx="4784839" cy="1296130"/>
            </a:xfrm>
            <a:custGeom>
              <a:avLst/>
              <a:gdLst/>
              <a:ahLst/>
              <a:cxnLst/>
              <a:rect l="l" t="t" r="r" b="b"/>
              <a:pathLst>
                <a:path w="4784839" h="1296130">
                  <a:moveTo>
                    <a:pt x="0" y="0"/>
                  </a:moveTo>
                  <a:lnTo>
                    <a:pt x="4784839" y="0"/>
                  </a:lnTo>
                  <a:lnTo>
                    <a:pt x="4784839" y="1296130"/>
                  </a:lnTo>
                  <a:lnTo>
                    <a:pt x="0" y="1296130"/>
                  </a:lnTo>
                  <a:close/>
                </a:path>
              </a:pathLst>
            </a:custGeom>
            <a:solidFill>
              <a:srgbClr val="14213D"/>
            </a:solidFill>
          </p:spPr>
          <p:txBody>
            <a:bodyPr/>
            <a:lstStyle/>
            <a:p>
              <a:endParaRPr lang="en-AU"/>
            </a:p>
          </p:txBody>
        </p:sp>
        <p:sp>
          <p:nvSpPr>
            <p:cNvPr id="4" name="TextBox 4"/>
            <p:cNvSpPr txBox="1"/>
            <p:nvPr/>
          </p:nvSpPr>
          <p:spPr>
            <a:xfrm>
              <a:off x="0" y="-38100"/>
              <a:ext cx="4784839" cy="133423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166908" y="-1"/>
            <a:ext cx="7121092" cy="4337057"/>
            <a:chOff x="0" y="0"/>
            <a:chExt cx="1990991" cy="1197256"/>
          </a:xfrm>
        </p:grpSpPr>
        <p:sp>
          <p:nvSpPr>
            <p:cNvPr id="9" name="Freeform 9"/>
            <p:cNvSpPr/>
            <p:nvPr/>
          </p:nvSpPr>
          <p:spPr>
            <a:xfrm>
              <a:off x="0" y="0"/>
              <a:ext cx="1990991" cy="1197256"/>
            </a:xfrm>
            <a:custGeom>
              <a:avLst/>
              <a:gdLst/>
              <a:ahLst/>
              <a:cxnLst/>
              <a:rect l="l" t="t" r="r" b="b"/>
              <a:pathLst>
                <a:path w="1990991" h="1197256">
                  <a:moveTo>
                    <a:pt x="0" y="0"/>
                  </a:moveTo>
                  <a:lnTo>
                    <a:pt x="1990991" y="0"/>
                  </a:lnTo>
                  <a:lnTo>
                    <a:pt x="1990991" y="1197256"/>
                  </a:lnTo>
                  <a:lnTo>
                    <a:pt x="0" y="1197256"/>
                  </a:lnTo>
                  <a:close/>
                </a:path>
              </a:pathLst>
            </a:custGeom>
            <a:solidFill>
              <a:srgbClr val="E5E5E5"/>
            </a:solidFill>
          </p:spPr>
          <p:txBody>
            <a:bodyPr/>
            <a:lstStyle/>
            <a:p>
              <a:endParaRPr lang="en-AU"/>
            </a:p>
          </p:txBody>
        </p:sp>
        <p:sp>
          <p:nvSpPr>
            <p:cNvPr id="10" name="TextBox 10"/>
            <p:cNvSpPr txBox="1"/>
            <p:nvPr/>
          </p:nvSpPr>
          <p:spPr>
            <a:xfrm>
              <a:off x="0" y="-38100"/>
              <a:ext cx="1990991" cy="1235356"/>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028700" y="1033088"/>
            <a:ext cx="7307052" cy="1269338"/>
          </a:xfrm>
          <a:prstGeom prst="rect">
            <a:avLst/>
          </a:prstGeom>
        </p:spPr>
        <p:txBody>
          <a:bodyPr lIns="0" tIns="0" rIns="0" bIns="0" rtlCol="0" anchor="t">
            <a:spAutoFit/>
          </a:bodyPr>
          <a:lstStyle/>
          <a:p>
            <a:pPr algn="l">
              <a:lnSpc>
                <a:spcPts val="8776"/>
              </a:lnSpc>
            </a:pPr>
            <a:r>
              <a:rPr lang="en-US" sz="10205" b="1" spc="-510">
                <a:solidFill>
                  <a:srgbClr val="14213D"/>
                </a:solidFill>
                <a:latin typeface="Helios Bold"/>
                <a:ea typeface="Helios Bold"/>
                <a:cs typeface="Helios Bold"/>
                <a:sym typeface="Helios Bold"/>
              </a:rPr>
              <a:t>Meet [Name]</a:t>
            </a:r>
          </a:p>
        </p:txBody>
      </p:sp>
      <p:sp>
        <p:nvSpPr>
          <p:cNvPr id="14" name="TextBox 14"/>
          <p:cNvSpPr txBox="1"/>
          <p:nvPr/>
        </p:nvSpPr>
        <p:spPr>
          <a:xfrm>
            <a:off x="1904806" y="5133975"/>
            <a:ext cx="4284946" cy="2051844"/>
          </a:xfrm>
          <a:prstGeom prst="rect">
            <a:avLst/>
          </a:prstGeom>
        </p:spPr>
        <p:txBody>
          <a:bodyPr lIns="0" tIns="0" rIns="0" bIns="0" rtlCol="0" anchor="t">
            <a:spAutoFit/>
          </a:bodyPr>
          <a:lstStyle/>
          <a:p>
            <a:pPr algn="l">
              <a:lnSpc>
                <a:spcPts val="2040"/>
              </a:lnSpc>
            </a:pPr>
            <a:r>
              <a:rPr lang="en-US" sz="1700" spc="-68">
                <a:solidFill>
                  <a:srgbClr val="FFFFFF"/>
                </a:solidFill>
                <a:latin typeface="Helios"/>
                <a:ea typeface="Helios"/>
                <a:cs typeface="Helios"/>
                <a:sym typeface="Helios"/>
              </a:rPr>
              <a:t>Meet [Name], a 28-year-old graphic designer living in a shared apartment in Melbourne. Focused on building financial independence, [Name] had just started freelancing full-time.</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One day, [Name] was in a car accident which resulted in a back injury which required months of rehabilitation and recovery. </a:t>
            </a:r>
          </a:p>
        </p:txBody>
      </p:sp>
      <p:sp>
        <p:nvSpPr>
          <p:cNvPr id="15" name="TextBox 15"/>
          <p:cNvSpPr txBox="1"/>
          <p:nvPr/>
        </p:nvSpPr>
        <p:spPr>
          <a:xfrm>
            <a:off x="7236050" y="5133975"/>
            <a:ext cx="4408469" cy="3609975"/>
          </a:xfrm>
          <a:prstGeom prst="rect">
            <a:avLst/>
          </a:prstGeom>
        </p:spPr>
        <p:txBody>
          <a:bodyPr lIns="0" tIns="0" rIns="0" bIns="0" rtlCol="0" anchor="t">
            <a:spAutoFit/>
          </a:bodyPr>
          <a:lstStyle/>
          <a:p>
            <a:pPr algn="l">
              <a:lnSpc>
                <a:spcPts val="2040"/>
              </a:lnSpc>
            </a:pPr>
            <a:r>
              <a:rPr lang="en-US" sz="1700" spc="-68">
                <a:solidFill>
                  <a:srgbClr val="FFFFFF"/>
                </a:solidFill>
                <a:latin typeface="Helios"/>
                <a:ea typeface="Helios"/>
                <a:cs typeface="Helios"/>
                <a:sym typeface="Helios"/>
              </a:rPr>
              <a:t>Thankfully, [Name] had taken out an </a:t>
            </a:r>
            <a:r>
              <a:rPr lang="en-US" sz="1700" b="1" spc="-68">
                <a:solidFill>
                  <a:srgbClr val="FFFFFF"/>
                </a:solidFill>
                <a:latin typeface="Helios Bold"/>
                <a:ea typeface="Helios Bold"/>
                <a:cs typeface="Helios Bold"/>
                <a:sym typeface="Helios Bold"/>
              </a:rPr>
              <a:t>income protection policy</a:t>
            </a:r>
            <a:r>
              <a:rPr lang="en-US" sz="1700" spc="-68">
                <a:solidFill>
                  <a:srgbClr val="FFFFFF"/>
                </a:solidFill>
                <a:latin typeface="Helios"/>
                <a:ea typeface="Helios"/>
                <a:cs typeface="Helios"/>
                <a:sym typeface="Helios"/>
              </a:rPr>
              <a:t>.</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The monthly benefit </a:t>
            </a:r>
            <a:r>
              <a:rPr lang="en-US" sz="1700" b="1" spc="-68">
                <a:solidFill>
                  <a:srgbClr val="FFFFFF"/>
                </a:solidFill>
                <a:latin typeface="Helios Bold"/>
                <a:ea typeface="Helios Bold"/>
                <a:cs typeface="Helios Bold"/>
                <a:sym typeface="Helios Bold"/>
              </a:rPr>
              <a:t>allowed [Name] to:</a:t>
            </a:r>
          </a:p>
          <a:p>
            <a:pPr algn="l">
              <a:lnSpc>
                <a:spcPts val="2040"/>
              </a:lnSpc>
            </a:pPr>
            <a:endParaRPr lang="en-US" sz="1700" b="1" spc="-68">
              <a:solidFill>
                <a:srgbClr val="FFFFFF"/>
              </a:solidFill>
              <a:latin typeface="Helios Bold"/>
              <a:ea typeface="Helios Bold"/>
              <a:cs typeface="Helios Bold"/>
              <a:sym typeface="Helios Bold"/>
            </a:endParaRPr>
          </a:p>
          <a:p>
            <a:pPr marL="367032" lvl="1" indent="-183516" algn="l">
              <a:lnSpc>
                <a:spcPts val="2040"/>
              </a:lnSpc>
              <a:buFont typeface="Arial"/>
              <a:buChar char="•"/>
            </a:pPr>
            <a:r>
              <a:rPr lang="en-US" sz="1700" spc="-68">
                <a:solidFill>
                  <a:srgbClr val="FFFFFF"/>
                </a:solidFill>
                <a:latin typeface="Helios"/>
                <a:ea typeface="Helios"/>
                <a:cs typeface="Helios"/>
                <a:sym typeface="Helios"/>
              </a:rPr>
              <a:t>Continue paying rent and bills without dipping into savings</a:t>
            </a:r>
          </a:p>
          <a:p>
            <a:pPr marL="367032" lvl="1" indent="-183516" algn="l">
              <a:lnSpc>
                <a:spcPts val="2040"/>
              </a:lnSpc>
              <a:buFont typeface="Arial"/>
              <a:buChar char="•"/>
            </a:pPr>
            <a:r>
              <a:rPr lang="en-US" sz="1700" spc="-68">
                <a:solidFill>
                  <a:srgbClr val="FFFFFF"/>
                </a:solidFill>
                <a:latin typeface="Helios"/>
                <a:ea typeface="Helios"/>
                <a:cs typeface="Helios"/>
                <a:sym typeface="Helios"/>
              </a:rPr>
              <a:t>Access health and recovery tools to support mental and physical wellbeing</a:t>
            </a:r>
          </a:p>
          <a:p>
            <a:pPr marL="367032" lvl="1" indent="-183516" algn="l">
              <a:lnSpc>
                <a:spcPts val="2040"/>
              </a:lnSpc>
              <a:buFont typeface="Arial"/>
              <a:buChar char="•"/>
            </a:pPr>
            <a:r>
              <a:rPr lang="en-US" sz="1700" spc="-68">
                <a:solidFill>
                  <a:srgbClr val="FFFFFF"/>
                </a:solidFill>
                <a:latin typeface="Helios"/>
                <a:ea typeface="Helios"/>
                <a:cs typeface="Helios"/>
                <a:sym typeface="Helios"/>
              </a:rPr>
              <a:t>Focus on recovery without financial stress</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 Without this policy, [Name] would have faced mounting debt and uncertainty. Instead, the coverage provided stability and peace of mind.</a:t>
            </a:r>
          </a:p>
        </p:txBody>
      </p:sp>
      <p:sp>
        <p:nvSpPr>
          <p:cNvPr id="16" name="TextBox 16"/>
          <p:cNvSpPr txBox="1"/>
          <p:nvPr/>
        </p:nvSpPr>
        <p:spPr>
          <a:xfrm>
            <a:off x="1077436" y="2407201"/>
            <a:ext cx="6543872" cy="830099"/>
          </a:xfrm>
          <a:prstGeom prst="rect">
            <a:avLst/>
          </a:prstGeom>
        </p:spPr>
        <p:txBody>
          <a:bodyPr lIns="0" tIns="0" rIns="0" bIns="0" rtlCol="0" anchor="t">
            <a:spAutoFit/>
          </a:bodyPr>
          <a:lstStyle/>
          <a:p>
            <a:pPr algn="l">
              <a:lnSpc>
                <a:spcPts val="3182"/>
              </a:lnSpc>
            </a:pPr>
            <a:r>
              <a:rPr lang="en-US" sz="3700" b="1" spc="-185">
                <a:solidFill>
                  <a:srgbClr val="14213D"/>
                </a:solidFill>
                <a:latin typeface="Helios Bold"/>
                <a:ea typeface="Helios Bold"/>
                <a:cs typeface="Helios Bold"/>
                <a:sym typeface="Helios Bold"/>
              </a:rPr>
              <a:t>Age: 28</a:t>
            </a:r>
          </a:p>
          <a:p>
            <a:pPr algn="l">
              <a:lnSpc>
                <a:spcPts val="3182"/>
              </a:lnSpc>
            </a:pPr>
            <a:r>
              <a:rPr lang="en-US" sz="3700" b="1" spc="-185">
                <a:solidFill>
                  <a:srgbClr val="14213D"/>
                </a:solidFill>
                <a:latin typeface="Helios Bold"/>
                <a:ea typeface="Helios Bold"/>
                <a:cs typeface="Helios Bold"/>
                <a:sym typeface="Helios Bold"/>
              </a:rPr>
              <a:t>Occupation: Graphic Designer</a:t>
            </a:r>
          </a:p>
        </p:txBody>
      </p:sp>
      <p:grpSp>
        <p:nvGrpSpPr>
          <p:cNvPr id="17" name="Group 17"/>
          <p:cNvGrpSpPr/>
          <p:nvPr/>
        </p:nvGrpSpPr>
        <p:grpSpPr>
          <a:xfrm>
            <a:off x="0" y="0"/>
            <a:ext cx="7124753" cy="517450"/>
            <a:chOff x="0" y="0"/>
            <a:chExt cx="1876478" cy="136283"/>
          </a:xfrm>
        </p:grpSpPr>
        <p:sp>
          <p:nvSpPr>
            <p:cNvPr id="18" name="Freeform 18"/>
            <p:cNvSpPr/>
            <p:nvPr/>
          </p:nvSpPr>
          <p:spPr>
            <a:xfrm>
              <a:off x="0" y="0"/>
              <a:ext cx="1876478" cy="136283"/>
            </a:xfrm>
            <a:custGeom>
              <a:avLst/>
              <a:gdLst/>
              <a:ahLst/>
              <a:cxnLst/>
              <a:rect l="l" t="t" r="r" b="b"/>
              <a:pathLst>
                <a:path w="1876478" h="136283">
                  <a:moveTo>
                    <a:pt x="0" y="0"/>
                  </a:moveTo>
                  <a:lnTo>
                    <a:pt x="1876478" y="0"/>
                  </a:lnTo>
                  <a:lnTo>
                    <a:pt x="1876478" y="136283"/>
                  </a:lnTo>
                  <a:lnTo>
                    <a:pt x="0" y="136283"/>
                  </a:lnTo>
                  <a:close/>
                </a:path>
              </a:pathLst>
            </a:custGeom>
            <a:solidFill>
              <a:srgbClr val="E5E5E5"/>
            </a:solidFill>
          </p:spPr>
          <p:txBody>
            <a:bodyPr/>
            <a:lstStyle/>
            <a:p>
              <a:endParaRPr lang="en-AU"/>
            </a:p>
          </p:txBody>
        </p:sp>
        <p:sp>
          <p:nvSpPr>
            <p:cNvPr id="19" name="TextBox 19"/>
            <p:cNvSpPr txBox="1"/>
            <p:nvPr/>
          </p:nvSpPr>
          <p:spPr>
            <a:xfrm>
              <a:off x="0" y="-38100"/>
              <a:ext cx="1876478" cy="174383"/>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0" y="95250"/>
            <a:ext cx="7236050" cy="344299"/>
          </a:xfrm>
          <a:prstGeom prst="rect">
            <a:avLst/>
          </a:prstGeom>
        </p:spPr>
        <p:txBody>
          <a:bodyPr lIns="0" tIns="0" rIns="0" bIns="0" rtlCol="0" anchor="t">
            <a:spAutoFit/>
          </a:bodyPr>
          <a:lstStyle/>
          <a:p>
            <a:pPr algn="l">
              <a:lnSpc>
                <a:spcPts val="2494"/>
              </a:lnSpc>
            </a:pPr>
            <a:r>
              <a:rPr lang="en-US" sz="2900" b="1" i="1" spc="-145">
                <a:solidFill>
                  <a:srgbClr val="14213D"/>
                </a:solidFill>
                <a:latin typeface="Helios Bold Italics"/>
                <a:ea typeface="Helios Bold Italics"/>
                <a:cs typeface="Helios Bold Italics"/>
                <a:sym typeface="Helios Bold Italics"/>
              </a:rPr>
              <a:t>Young and independent - Income protection</a:t>
            </a:r>
          </a:p>
        </p:txBody>
      </p:sp>
      <p:pic>
        <p:nvPicPr>
          <p:cNvPr id="26" name="Picture 25" descr="Engineer using tablet in factory with industrial robots">
            <a:extLst>
              <a:ext uri="{FF2B5EF4-FFF2-40B4-BE49-F238E27FC236}">
                <a16:creationId xmlns:a16="http://schemas.microsoft.com/office/drawing/2014/main" id="{8A44C550-0980-0972-CE95-9BF75BD8DA60}"/>
              </a:ext>
            </a:extLst>
          </p:cNvPr>
          <p:cNvPicPr>
            <a:picLocks noChangeAspect="1"/>
          </p:cNvPicPr>
          <p:nvPr/>
        </p:nvPicPr>
        <p:blipFill>
          <a:blip r:embed="rId2">
            <a:extLst>
              <a:ext uri="{28A0092B-C50C-407E-A947-70E740481C1C}">
                <a14:useLocalDpi xmlns:a14="http://schemas.microsoft.com/office/drawing/2010/main" val="0"/>
              </a:ext>
            </a:extLst>
          </a:blip>
          <a:srcRect l="59866"/>
          <a:stretch>
            <a:fillRect/>
          </a:stretch>
        </p:blipFill>
        <p:spPr>
          <a:xfrm>
            <a:off x="13039362" y="578129"/>
            <a:ext cx="5226868" cy="8680171"/>
          </a:xfrm>
          <a:prstGeom prst="rect">
            <a:avLst/>
          </a:prstGeom>
        </p:spPr>
      </p:pic>
      <p:grpSp>
        <p:nvGrpSpPr>
          <p:cNvPr id="11" name="Group 10">
            <a:extLst>
              <a:ext uri="{FF2B5EF4-FFF2-40B4-BE49-F238E27FC236}">
                <a16:creationId xmlns:a16="http://schemas.microsoft.com/office/drawing/2014/main" id="{3CA638AA-02D0-2AF1-5933-47206F8B14A3}"/>
              </a:ext>
            </a:extLst>
          </p:cNvPr>
          <p:cNvGrpSpPr/>
          <p:nvPr/>
        </p:nvGrpSpPr>
        <p:grpSpPr>
          <a:xfrm>
            <a:off x="1028700" y="8530866"/>
            <a:ext cx="3443608" cy="723046"/>
            <a:chOff x="0" y="-38100"/>
            <a:chExt cx="906958" cy="190432"/>
          </a:xfrm>
        </p:grpSpPr>
        <p:sp>
          <p:nvSpPr>
            <p:cNvPr id="12" name="Freeform 6">
              <a:extLst>
                <a:ext uri="{FF2B5EF4-FFF2-40B4-BE49-F238E27FC236}">
                  <a16:creationId xmlns:a16="http://schemas.microsoft.com/office/drawing/2014/main" id="{1C7FE1C0-3BB0-CC7B-849A-F52711671DFA}"/>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1" name="TextBox 7">
              <a:extLst>
                <a:ext uri="{FF2B5EF4-FFF2-40B4-BE49-F238E27FC236}">
                  <a16:creationId xmlns:a16="http://schemas.microsoft.com/office/drawing/2014/main" id="{89581E02-9BE6-80F5-2869-B3CED757EC8B}"/>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2" name="Freeform 8">
            <a:extLst>
              <a:ext uri="{FF2B5EF4-FFF2-40B4-BE49-F238E27FC236}">
                <a16:creationId xmlns:a16="http://schemas.microsoft.com/office/drawing/2014/main" id="{2DF81339-671E-DCC5-EAAE-4E4AD7A03FE5}"/>
              </a:ext>
            </a:extLst>
          </p:cNvPr>
          <p:cNvSpPr/>
          <p:nvPr/>
        </p:nvSpPr>
        <p:spPr>
          <a:xfrm>
            <a:off x="1273364" y="8806232"/>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3" name="TextBox 15">
            <a:extLst>
              <a:ext uri="{FF2B5EF4-FFF2-40B4-BE49-F238E27FC236}">
                <a16:creationId xmlns:a16="http://schemas.microsoft.com/office/drawing/2014/main" id="{FBFD1744-2598-C4A9-1341-7637D830FDDC}"/>
              </a:ext>
            </a:extLst>
          </p:cNvPr>
          <p:cNvSpPr txBox="1"/>
          <p:nvPr/>
        </p:nvSpPr>
        <p:spPr>
          <a:xfrm>
            <a:off x="1812497" y="8853857"/>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1" y="4337057"/>
            <a:ext cx="17259300" cy="4921243"/>
            <a:chOff x="0" y="0"/>
            <a:chExt cx="4784839" cy="1296130"/>
          </a:xfrm>
        </p:grpSpPr>
        <p:sp>
          <p:nvSpPr>
            <p:cNvPr id="3" name="Freeform 3"/>
            <p:cNvSpPr/>
            <p:nvPr/>
          </p:nvSpPr>
          <p:spPr>
            <a:xfrm>
              <a:off x="0" y="0"/>
              <a:ext cx="4784839" cy="1296130"/>
            </a:xfrm>
            <a:custGeom>
              <a:avLst/>
              <a:gdLst/>
              <a:ahLst/>
              <a:cxnLst/>
              <a:rect l="l" t="t" r="r" b="b"/>
              <a:pathLst>
                <a:path w="4784839" h="1296130">
                  <a:moveTo>
                    <a:pt x="0" y="0"/>
                  </a:moveTo>
                  <a:lnTo>
                    <a:pt x="4784839" y="0"/>
                  </a:lnTo>
                  <a:lnTo>
                    <a:pt x="4784839" y="1296130"/>
                  </a:lnTo>
                  <a:lnTo>
                    <a:pt x="0" y="1296130"/>
                  </a:lnTo>
                  <a:close/>
                </a:path>
              </a:pathLst>
            </a:custGeom>
            <a:solidFill>
              <a:srgbClr val="14213D"/>
            </a:solidFill>
          </p:spPr>
          <p:txBody>
            <a:bodyPr/>
            <a:lstStyle/>
            <a:p>
              <a:endParaRPr lang="en-AU"/>
            </a:p>
          </p:txBody>
        </p:sp>
        <p:sp>
          <p:nvSpPr>
            <p:cNvPr id="4" name="TextBox 4"/>
            <p:cNvSpPr txBox="1"/>
            <p:nvPr/>
          </p:nvSpPr>
          <p:spPr>
            <a:xfrm>
              <a:off x="0" y="-38100"/>
              <a:ext cx="4784839" cy="133423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166908" y="-1"/>
            <a:ext cx="7121092" cy="4337057"/>
            <a:chOff x="0" y="0"/>
            <a:chExt cx="1990991" cy="1197256"/>
          </a:xfrm>
        </p:grpSpPr>
        <p:sp>
          <p:nvSpPr>
            <p:cNvPr id="9" name="Freeform 9"/>
            <p:cNvSpPr/>
            <p:nvPr/>
          </p:nvSpPr>
          <p:spPr>
            <a:xfrm>
              <a:off x="0" y="0"/>
              <a:ext cx="1990991" cy="1197256"/>
            </a:xfrm>
            <a:custGeom>
              <a:avLst/>
              <a:gdLst/>
              <a:ahLst/>
              <a:cxnLst/>
              <a:rect l="l" t="t" r="r" b="b"/>
              <a:pathLst>
                <a:path w="1990991" h="1197256">
                  <a:moveTo>
                    <a:pt x="0" y="0"/>
                  </a:moveTo>
                  <a:lnTo>
                    <a:pt x="1990991" y="0"/>
                  </a:lnTo>
                  <a:lnTo>
                    <a:pt x="1990991" y="1197256"/>
                  </a:lnTo>
                  <a:lnTo>
                    <a:pt x="0" y="1197256"/>
                  </a:lnTo>
                  <a:close/>
                </a:path>
              </a:pathLst>
            </a:custGeom>
            <a:solidFill>
              <a:srgbClr val="E5E5E5"/>
            </a:solidFill>
          </p:spPr>
          <p:txBody>
            <a:bodyPr/>
            <a:lstStyle/>
            <a:p>
              <a:endParaRPr lang="en-AU"/>
            </a:p>
          </p:txBody>
        </p:sp>
        <p:sp>
          <p:nvSpPr>
            <p:cNvPr id="10" name="TextBox 10"/>
            <p:cNvSpPr txBox="1"/>
            <p:nvPr/>
          </p:nvSpPr>
          <p:spPr>
            <a:xfrm>
              <a:off x="0" y="-38100"/>
              <a:ext cx="1990991" cy="1235356"/>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028700" y="994988"/>
            <a:ext cx="9083718" cy="2000356"/>
          </a:xfrm>
          <a:prstGeom prst="rect">
            <a:avLst/>
          </a:prstGeom>
        </p:spPr>
        <p:txBody>
          <a:bodyPr lIns="0" tIns="0" rIns="0" bIns="0" rtlCol="0" anchor="t">
            <a:spAutoFit/>
          </a:bodyPr>
          <a:lstStyle/>
          <a:p>
            <a:pPr algn="l">
              <a:lnSpc>
                <a:spcPts val="7740"/>
              </a:lnSpc>
            </a:pPr>
            <a:r>
              <a:rPr lang="en-US" sz="9000" b="1" spc="-450">
                <a:solidFill>
                  <a:srgbClr val="14213D"/>
                </a:solidFill>
                <a:latin typeface="Helios Bold"/>
                <a:ea typeface="Helios Bold"/>
                <a:cs typeface="Helios Bold"/>
                <a:sym typeface="Helios Bold"/>
              </a:rPr>
              <a:t>Meet [Name] and [Name]</a:t>
            </a:r>
          </a:p>
        </p:txBody>
      </p:sp>
      <p:sp>
        <p:nvSpPr>
          <p:cNvPr id="14" name="TextBox 14"/>
          <p:cNvSpPr txBox="1"/>
          <p:nvPr/>
        </p:nvSpPr>
        <p:spPr>
          <a:xfrm>
            <a:off x="1518241" y="4886842"/>
            <a:ext cx="4284946" cy="2066925"/>
          </a:xfrm>
          <a:prstGeom prst="rect">
            <a:avLst/>
          </a:prstGeom>
        </p:spPr>
        <p:txBody>
          <a:bodyPr lIns="0" tIns="0" rIns="0" bIns="0" rtlCol="0" anchor="t">
            <a:spAutoFit/>
          </a:bodyPr>
          <a:lstStyle/>
          <a:p>
            <a:pPr algn="l">
              <a:lnSpc>
                <a:spcPts val="2040"/>
              </a:lnSpc>
            </a:pPr>
            <a:r>
              <a:rPr lang="en-US" sz="1700" spc="-68">
                <a:solidFill>
                  <a:srgbClr val="FFFFFF"/>
                </a:solidFill>
                <a:latin typeface="Helios"/>
                <a:ea typeface="Helios"/>
                <a:cs typeface="Helios"/>
                <a:sym typeface="Helios"/>
              </a:rPr>
              <a:t>Meet [Name] and [Name], both 37, raising two children in suburban Adelaide. [Name] worked in logistics while [Name] managed part-time work and childcare.</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 After a sudden heart attack, [Name] passed away unexpectedly.</a:t>
            </a:r>
          </a:p>
          <a:p>
            <a:pPr algn="l">
              <a:lnSpc>
                <a:spcPts val="2040"/>
              </a:lnSpc>
            </a:pPr>
            <a:endParaRPr lang="en-US" sz="1700" spc="-68">
              <a:solidFill>
                <a:srgbClr val="FFFFFF"/>
              </a:solidFill>
              <a:latin typeface="Helios"/>
              <a:ea typeface="Helios"/>
              <a:cs typeface="Helios"/>
              <a:sym typeface="Helios"/>
            </a:endParaRPr>
          </a:p>
        </p:txBody>
      </p:sp>
      <p:sp>
        <p:nvSpPr>
          <p:cNvPr id="15" name="TextBox 15"/>
          <p:cNvSpPr txBox="1"/>
          <p:nvPr/>
        </p:nvSpPr>
        <p:spPr>
          <a:xfrm>
            <a:off x="6292728" y="4886842"/>
            <a:ext cx="4668942" cy="3334246"/>
          </a:xfrm>
          <a:prstGeom prst="rect">
            <a:avLst/>
          </a:prstGeom>
        </p:spPr>
        <p:txBody>
          <a:bodyPr wrap="square" lIns="0" tIns="0" rIns="0" bIns="0" rtlCol="0" anchor="t">
            <a:spAutoFit/>
          </a:bodyPr>
          <a:lstStyle/>
          <a:p>
            <a:pPr algn="l">
              <a:lnSpc>
                <a:spcPts val="2040"/>
              </a:lnSpc>
            </a:pPr>
            <a:r>
              <a:rPr lang="en-US" sz="1700" spc="-68">
                <a:solidFill>
                  <a:srgbClr val="FFFFFF"/>
                </a:solidFill>
                <a:latin typeface="Helios"/>
                <a:ea typeface="Helios"/>
                <a:cs typeface="Helios"/>
                <a:sym typeface="Helios"/>
              </a:rPr>
              <a:t>Fortunately, [Name] had a $600,000 life insurance policy. </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The payout enabled [Name] to:</a:t>
            </a:r>
          </a:p>
          <a:p>
            <a:pPr algn="l">
              <a:lnSpc>
                <a:spcPts val="2040"/>
              </a:lnSpc>
            </a:pPr>
            <a:endParaRPr lang="en-US" sz="1700" spc="-68">
              <a:solidFill>
                <a:srgbClr val="FFFFFF"/>
              </a:solidFill>
              <a:latin typeface="Helios"/>
              <a:ea typeface="Helios"/>
              <a:cs typeface="Helios"/>
              <a:sym typeface="Helios"/>
            </a:endParaRPr>
          </a:p>
          <a:p>
            <a:pPr marL="367032" lvl="1" indent="-183516" algn="l">
              <a:lnSpc>
                <a:spcPts val="2040"/>
              </a:lnSpc>
              <a:buFont typeface="Arial"/>
              <a:buChar char="•"/>
            </a:pPr>
            <a:r>
              <a:rPr lang="en-US" sz="1700" spc="-68">
                <a:solidFill>
                  <a:srgbClr val="FFFFFF"/>
                </a:solidFill>
                <a:latin typeface="Helios"/>
                <a:ea typeface="Helios"/>
                <a:cs typeface="Helios"/>
                <a:sym typeface="Helios"/>
              </a:rPr>
              <a:t>Pay off the family’s mortgage</a:t>
            </a:r>
          </a:p>
          <a:p>
            <a:pPr marL="367032" lvl="1" indent="-183516" algn="l">
              <a:lnSpc>
                <a:spcPts val="2040"/>
              </a:lnSpc>
              <a:buFont typeface="Arial"/>
              <a:buChar char="•"/>
            </a:pPr>
            <a:r>
              <a:rPr lang="en-US" sz="1700" spc="-68">
                <a:solidFill>
                  <a:srgbClr val="FFFFFF"/>
                </a:solidFill>
                <a:latin typeface="Helios"/>
                <a:ea typeface="Helios"/>
                <a:cs typeface="Helios"/>
                <a:sym typeface="Helios"/>
              </a:rPr>
              <a:t>Cover childcare and school expenses</a:t>
            </a:r>
          </a:p>
          <a:p>
            <a:pPr marL="367032" lvl="1" indent="-183516" algn="l">
              <a:lnSpc>
                <a:spcPts val="2040"/>
              </a:lnSpc>
              <a:buFont typeface="Arial"/>
              <a:buChar char="•"/>
            </a:pPr>
            <a:r>
              <a:rPr lang="en-US" sz="1700" spc="-68">
                <a:solidFill>
                  <a:srgbClr val="FFFFFF"/>
                </a:solidFill>
                <a:latin typeface="Helios"/>
                <a:ea typeface="Helios"/>
                <a:cs typeface="Helios"/>
                <a:sym typeface="Helios"/>
              </a:rPr>
              <a:t>Take time to grieve and plan her return to work</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The policy gave [Name] the financial breathing room to focus on her family’s emotional recovery and future stability.</a:t>
            </a:r>
          </a:p>
          <a:p>
            <a:pPr algn="l">
              <a:lnSpc>
                <a:spcPts val="2040"/>
              </a:lnSpc>
            </a:pPr>
            <a:endParaRPr lang="en-US" sz="1700" spc="-68">
              <a:solidFill>
                <a:srgbClr val="FFFFFF"/>
              </a:solidFill>
              <a:latin typeface="Helios"/>
              <a:ea typeface="Helios"/>
              <a:cs typeface="Helios"/>
              <a:sym typeface="Helios"/>
            </a:endParaRPr>
          </a:p>
        </p:txBody>
      </p:sp>
      <p:sp>
        <p:nvSpPr>
          <p:cNvPr id="16" name="TextBox 16"/>
          <p:cNvSpPr txBox="1"/>
          <p:nvPr/>
        </p:nvSpPr>
        <p:spPr>
          <a:xfrm>
            <a:off x="1028700" y="3202883"/>
            <a:ext cx="8039100" cy="830099"/>
          </a:xfrm>
          <a:prstGeom prst="rect">
            <a:avLst/>
          </a:prstGeom>
        </p:spPr>
        <p:txBody>
          <a:bodyPr wrap="square" lIns="0" tIns="0" rIns="0" bIns="0" rtlCol="0" anchor="t">
            <a:spAutoFit/>
          </a:bodyPr>
          <a:lstStyle/>
          <a:p>
            <a:pPr algn="l">
              <a:lnSpc>
                <a:spcPts val="3182"/>
              </a:lnSpc>
            </a:pPr>
            <a:r>
              <a:rPr lang="en-US" sz="3700" b="1" spc="-185">
                <a:solidFill>
                  <a:srgbClr val="14213D"/>
                </a:solidFill>
                <a:latin typeface="Helios Bold"/>
                <a:ea typeface="Helios Bold"/>
                <a:cs typeface="Helios Bold"/>
                <a:sym typeface="Helios Bold"/>
              </a:rPr>
              <a:t>Age: 37 &amp; 37</a:t>
            </a:r>
          </a:p>
          <a:p>
            <a:pPr algn="l">
              <a:lnSpc>
                <a:spcPts val="3182"/>
              </a:lnSpc>
            </a:pPr>
            <a:r>
              <a:rPr lang="en-US" sz="3700" b="1" spc="-185">
                <a:solidFill>
                  <a:srgbClr val="14213D"/>
                </a:solidFill>
                <a:latin typeface="Helios Bold"/>
                <a:ea typeface="Helios Bold"/>
                <a:cs typeface="Helios Bold"/>
                <a:sym typeface="Helios Bold"/>
              </a:rPr>
              <a:t>Occupation: Logistics &amp; Childcare</a:t>
            </a:r>
          </a:p>
        </p:txBody>
      </p:sp>
      <p:grpSp>
        <p:nvGrpSpPr>
          <p:cNvPr id="17" name="Group 17"/>
          <p:cNvGrpSpPr/>
          <p:nvPr/>
        </p:nvGrpSpPr>
        <p:grpSpPr>
          <a:xfrm>
            <a:off x="0" y="0"/>
            <a:ext cx="7124753" cy="517450"/>
            <a:chOff x="0" y="0"/>
            <a:chExt cx="1876478" cy="136283"/>
          </a:xfrm>
        </p:grpSpPr>
        <p:sp>
          <p:nvSpPr>
            <p:cNvPr id="18" name="Freeform 18"/>
            <p:cNvSpPr/>
            <p:nvPr/>
          </p:nvSpPr>
          <p:spPr>
            <a:xfrm>
              <a:off x="0" y="0"/>
              <a:ext cx="1876478" cy="136283"/>
            </a:xfrm>
            <a:custGeom>
              <a:avLst/>
              <a:gdLst/>
              <a:ahLst/>
              <a:cxnLst/>
              <a:rect l="l" t="t" r="r" b="b"/>
              <a:pathLst>
                <a:path w="1876478" h="136283">
                  <a:moveTo>
                    <a:pt x="0" y="0"/>
                  </a:moveTo>
                  <a:lnTo>
                    <a:pt x="1876478" y="0"/>
                  </a:lnTo>
                  <a:lnTo>
                    <a:pt x="1876478" y="136283"/>
                  </a:lnTo>
                  <a:lnTo>
                    <a:pt x="0" y="136283"/>
                  </a:lnTo>
                  <a:close/>
                </a:path>
              </a:pathLst>
            </a:custGeom>
            <a:solidFill>
              <a:srgbClr val="E5E5E5"/>
            </a:solidFill>
          </p:spPr>
          <p:txBody>
            <a:bodyPr/>
            <a:lstStyle/>
            <a:p>
              <a:endParaRPr lang="en-AU"/>
            </a:p>
          </p:txBody>
        </p:sp>
        <p:sp>
          <p:nvSpPr>
            <p:cNvPr id="19" name="TextBox 19"/>
            <p:cNvSpPr txBox="1"/>
            <p:nvPr/>
          </p:nvSpPr>
          <p:spPr>
            <a:xfrm>
              <a:off x="0" y="-38100"/>
              <a:ext cx="1876478" cy="174383"/>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0" y="95250"/>
            <a:ext cx="7236050" cy="344299"/>
          </a:xfrm>
          <a:prstGeom prst="rect">
            <a:avLst/>
          </a:prstGeom>
        </p:spPr>
        <p:txBody>
          <a:bodyPr lIns="0" tIns="0" rIns="0" bIns="0" rtlCol="0" anchor="t">
            <a:spAutoFit/>
          </a:bodyPr>
          <a:lstStyle/>
          <a:p>
            <a:pPr algn="l">
              <a:lnSpc>
                <a:spcPts val="2494"/>
              </a:lnSpc>
            </a:pPr>
            <a:r>
              <a:rPr lang="en-US" sz="2900" b="1" i="1" spc="-145">
                <a:solidFill>
                  <a:srgbClr val="14213D"/>
                </a:solidFill>
                <a:latin typeface="Helios Bold Italics"/>
                <a:ea typeface="Helios Bold Italics"/>
                <a:cs typeface="Helios Bold Italics"/>
                <a:sym typeface="Helios Bold Italics"/>
              </a:rPr>
              <a:t>Young families - Life cover</a:t>
            </a:r>
          </a:p>
        </p:txBody>
      </p:sp>
      <p:pic>
        <p:nvPicPr>
          <p:cNvPr id="24" name="Picture 23" descr="Two people with children">
            <a:extLst>
              <a:ext uri="{FF2B5EF4-FFF2-40B4-BE49-F238E27FC236}">
                <a16:creationId xmlns:a16="http://schemas.microsoft.com/office/drawing/2014/main" id="{D42C729D-9B9E-7B62-DD5B-431248A34FE5}"/>
              </a:ext>
            </a:extLst>
          </p:cNvPr>
          <p:cNvPicPr>
            <a:picLocks noChangeAspect="1"/>
          </p:cNvPicPr>
          <p:nvPr/>
        </p:nvPicPr>
        <p:blipFill>
          <a:blip r:embed="rId2" cstate="print">
            <a:extLst>
              <a:ext uri="{28A0092B-C50C-407E-A947-70E740481C1C}">
                <a14:useLocalDpi xmlns:a14="http://schemas.microsoft.com/office/drawing/2010/main" val="0"/>
              </a:ext>
            </a:extLst>
          </a:blip>
          <a:srcRect l="7267" r="2748"/>
          <a:stretch>
            <a:fillRect/>
          </a:stretch>
        </p:blipFill>
        <p:spPr>
          <a:xfrm>
            <a:off x="11166907" y="2628900"/>
            <a:ext cx="7121093" cy="5275805"/>
          </a:xfrm>
          <a:prstGeom prst="rect">
            <a:avLst/>
          </a:prstGeom>
        </p:spPr>
      </p:pic>
      <p:grpSp>
        <p:nvGrpSpPr>
          <p:cNvPr id="11" name="Group 10">
            <a:extLst>
              <a:ext uri="{FF2B5EF4-FFF2-40B4-BE49-F238E27FC236}">
                <a16:creationId xmlns:a16="http://schemas.microsoft.com/office/drawing/2014/main" id="{084837DC-55D8-A3EF-FB31-2CF912BF47C0}"/>
              </a:ext>
            </a:extLst>
          </p:cNvPr>
          <p:cNvGrpSpPr/>
          <p:nvPr/>
        </p:nvGrpSpPr>
        <p:grpSpPr>
          <a:xfrm>
            <a:off x="1028700" y="8530866"/>
            <a:ext cx="3443608" cy="723046"/>
            <a:chOff x="0" y="-38100"/>
            <a:chExt cx="906958" cy="190432"/>
          </a:xfrm>
        </p:grpSpPr>
        <p:sp>
          <p:nvSpPr>
            <p:cNvPr id="12" name="Freeform 6">
              <a:extLst>
                <a:ext uri="{FF2B5EF4-FFF2-40B4-BE49-F238E27FC236}">
                  <a16:creationId xmlns:a16="http://schemas.microsoft.com/office/drawing/2014/main" id="{6B1D7BB6-37FD-EB3A-2E68-3D4EAB5B1E60}"/>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1" name="TextBox 7">
              <a:extLst>
                <a:ext uri="{FF2B5EF4-FFF2-40B4-BE49-F238E27FC236}">
                  <a16:creationId xmlns:a16="http://schemas.microsoft.com/office/drawing/2014/main" id="{E458CE1B-E4E3-8909-F70B-A0DBF9AACB89}"/>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2" name="Freeform 8">
            <a:extLst>
              <a:ext uri="{FF2B5EF4-FFF2-40B4-BE49-F238E27FC236}">
                <a16:creationId xmlns:a16="http://schemas.microsoft.com/office/drawing/2014/main" id="{0F9EDBF5-E988-7339-C6BD-AE525DBF01D8}"/>
              </a:ext>
            </a:extLst>
          </p:cNvPr>
          <p:cNvSpPr/>
          <p:nvPr/>
        </p:nvSpPr>
        <p:spPr>
          <a:xfrm>
            <a:off x="1273364" y="8806232"/>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3" name="TextBox 15">
            <a:extLst>
              <a:ext uri="{FF2B5EF4-FFF2-40B4-BE49-F238E27FC236}">
                <a16:creationId xmlns:a16="http://schemas.microsoft.com/office/drawing/2014/main" id="{663F3CE6-AAF0-4A87-2992-667348F1B83C}"/>
              </a:ext>
            </a:extLst>
          </p:cNvPr>
          <p:cNvSpPr txBox="1"/>
          <p:nvPr/>
        </p:nvSpPr>
        <p:spPr>
          <a:xfrm>
            <a:off x="1812497" y="8853857"/>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1" y="4337057"/>
            <a:ext cx="17259300" cy="4921243"/>
            <a:chOff x="0" y="0"/>
            <a:chExt cx="4784839" cy="1296130"/>
          </a:xfrm>
        </p:grpSpPr>
        <p:sp>
          <p:nvSpPr>
            <p:cNvPr id="3" name="Freeform 3"/>
            <p:cNvSpPr/>
            <p:nvPr/>
          </p:nvSpPr>
          <p:spPr>
            <a:xfrm>
              <a:off x="0" y="0"/>
              <a:ext cx="4784839" cy="1296130"/>
            </a:xfrm>
            <a:custGeom>
              <a:avLst/>
              <a:gdLst/>
              <a:ahLst/>
              <a:cxnLst/>
              <a:rect l="l" t="t" r="r" b="b"/>
              <a:pathLst>
                <a:path w="4784839" h="1296130">
                  <a:moveTo>
                    <a:pt x="0" y="0"/>
                  </a:moveTo>
                  <a:lnTo>
                    <a:pt x="4784839" y="0"/>
                  </a:lnTo>
                  <a:lnTo>
                    <a:pt x="4784839" y="1296130"/>
                  </a:lnTo>
                  <a:lnTo>
                    <a:pt x="0" y="1296130"/>
                  </a:lnTo>
                  <a:close/>
                </a:path>
              </a:pathLst>
            </a:custGeom>
            <a:solidFill>
              <a:srgbClr val="14213D"/>
            </a:solidFill>
          </p:spPr>
          <p:txBody>
            <a:bodyPr/>
            <a:lstStyle/>
            <a:p>
              <a:endParaRPr lang="en-AU"/>
            </a:p>
          </p:txBody>
        </p:sp>
        <p:sp>
          <p:nvSpPr>
            <p:cNvPr id="4" name="TextBox 4"/>
            <p:cNvSpPr txBox="1"/>
            <p:nvPr/>
          </p:nvSpPr>
          <p:spPr>
            <a:xfrm>
              <a:off x="0" y="-38100"/>
              <a:ext cx="4784839" cy="133423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513990" y="-1"/>
            <a:ext cx="6774010" cy="4337057"/>
            <a:chOff x="0" y="0"/>
            <a:chExt cx="1990991" cy="1197256"/>
          </a:xfrm>
        </p:grpSpPr>
        <p:sp>
          <p:nvSpPr>
            <p:cNvPr id="9" name="Freeform 9"/>
            <p:cNvSpPr/>
            <p:nvPr/>
          </p:nvSpPr>
          <p:spPr>
            <a:xfrm>
              <a:off x="0" y="0"/>
              <a:ext cx="1990991" cy="1197256"/>
            </a:xfrm>
            <a:custGeom>
              <a:avLst/>
              <a:gdLst/>
              <a:ahLst/>
              <a:cxnLst/>
              <a:rect l="l" t="t" r="r" b="b"/>
              <a:pathLst>
                <a:path w="1990991" h="1197256">
                  <a:moveTo>
                    <a:pt x="0" y="0"/>
                  </a:moveTo>
                  <a:lnTo>
                    <a:pt x="1990991" y="0"/>
                  </a:lnTo>
                  <a:lnTo>
                    <a:pt x="1990991" y="1197256"/>
                  </a:lnTo>
                  <a:lnTo>
                    <a:pt x="0" y="1197256"/>
                  </a:lnTo>
                  <a:close/>
                </a:path>
              </a:pathLst>
            </a:custGeom>
            <a:solidFill>
              <a:srgbClr val="E5E5E5"/>
            </a:solidFill>
          </p:spPr>
          <p:txBody>
            <a:bodyPr/>
            <a:lstStyle/>
            <a:p>
              <a:endParaRPr lang="en-AU"/>
            </a:p>
          </p:txBody>
        </p:sp>
        <p:sp>
          <p:nvSpPr>
            <p:cNvPr id="10" name="TextBox 10"/>
            <p:cNvSpPr txBox="1"/>
            <p:nvPr/>
          </p:nvSpPr>
          <p:spPr>
            <a:xfrm>
              <a:off x="0" y="-38100"/>
              <a:ext cx="1990991" cy="123535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0" y="0"/>
            <a:ext cx="7124753" cy="517450"/>
            <a:chOff x="0" y="0"/>
            <a:chExt cx="1876478" cy="136283"/>
          </a:xfrm>
        </p:grpSpPr>
        <p:sp>
          <p:nvSpPr>
            <p:cNvPr id="14" name="Freeform 14"/>
            <p:cNvSpPr/>
            <p:nvPr/>
          </p:nvSpPr>
          <p:spPr>
            <a:xfrm>
              <a:off x="0" y="0"/>
              <a:ext cx="1876478" cy="136283"/>
            </a:xfrm>
            <a:custGeom>
              <a:avLst/>
              <a:gdLst/>
              <a:ahLst/>
              <a:cxnLst/>
              <a:rect l="l" t="t" r="r" b="b"/>
              <a:pathLst>
                <a:path w="1876478" h="136283">
                  <a:moveTo>
                    <a:pt x="0" y="0"/>
                  </a:moveTo>
                  <a:lnTo>
                    <a:pt x="1876478" y="0"/>
                  </a:lnTo>
                  <a:lnTo>
                    <a:pt x="1876478" y="136283"/>
                  </a:lnTo>
                  <a:lnTo>
                    <a:pt x="0" y="136283"/>
                  </a:lnTo>
                  <a:close/>
                </a:path>
              </a:pathLst>
            </a:custGeom>
            <a:solidFill>
              <a:srgbClr val="E5E5E5"/>
            </a:solidFill>
          </p:spPr>
          <p:txBody>
            <a:bodyPr/>
            <a:lstStyle/>
            <a:p>
              <a:endParaRPr lang="en-AU"/>
            </a:p>
          </p:txBody>
        </p:sp>
        <p:sp>
          <p:nvSpPr>
            <p:cNvPr id="15" name="TextBox 15"/>
            <p:cNvSpPr txBox="1"/>
            <p:nvPr/>
          </p:nvSpPr>
          <p:spPr>
            <a:xfrm>
              <a:off x="0" y="-38100"/>
              <a:ext cx="1876478" cy="17438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028700" y="994988"/>
            <a:ext cx="9083718" cy="1012906"/>
          </a:xfrm>
          <a:prstGeom prst="rect">
            <a:avLst/>
          </a:prstGeom>
        </p:spPr>
        <p:txBody>
          <a:bodyPr lIns="0" tIns="0" rIns="0" bIns="0" rtlCol="0" anchor="t">
            <a:spAutoFit/>
          </a:bodyPr>
          <a:lstStyle/>
          <a:p>
            <a:pPr algn="l">
              <a:lnSpc>
                <a:spcPts val="7740"/>
              </a:lnSpc>
            </a:pPr>
            <a:r>
              <a:rPr lang="en-US" sz="9000" b="1" spc="-450">
                <a:solidFill>
                  <a:srgbClr val="14213D"/>
                </a:solidFill>
                <a:latin typeface="Helios Bold"/>
                <a:ea typeface="Helios Bold"/>
                <a:cs typeface="Helios Bold"/>
                <a:sym typeface="Helios Bold"/>
              </a:rPr>
              <a:t>Meet [Name]</a:t>
            </a:r>
          </a:p>
        </p:txBody>
      </p:sp>
      <p:sp>
        <p:nvSpPr>
          <p:cNvPr id="17" name="TextBox 17"/>
          <p:cNvSpPr txBox="1"/>
          <p:nvPr/>
        </p:nvSpPr>
        <p:spPr>
          <a:xfrm>
            <a:off x="1904806" y="5133975"/>
            <a:ext cx="4284946" cy="1809750"/>
          </a:xfrm>
          <a:prstGeom prst="rect">
            <a:avLst/>
          </a:prstGeom>
        </p:spPr>
        <p:txBody>
          <a:bodyPr lIns="0" tIns="0" rIns="0" bIns="0" rtlCol="0" anchor="t">
            <a:spAutoFit/>
          </a:bodyPr>
          <a:lstStyle/>
          <a:p>
            <a:pPr algn="l">
              <a:lnSpc>
                <a:spcPts val="2040"/>
              </a:lnSpc>
            </a:pPr>
            <a:r>
              <a:rPr lang="en-US" sz="1700" spc="-68">
                <a:solidFill>
                  <a:srgbClr val="FFFFFF"/>
                </a:solidFill>
                <a:latin typeface="Helios"/>
                <a:ea typeface="Helios"/>
                <a:cs typeface="Helios"/>
                <a:sym typeface="Helios"/>
              </a:rPr>
              <a:t>Meet [Name], 52, a senior manager in Sydney with two teenage children and a recently purchased investment property.</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[Name] was diagnosed with breast cancer and had to take extended leave from work.</a:t>
            </a:r>
          </a:p>
          <a:p>
            <a:pPr algn="l">
              <a:lnSpc>
                <a:spcPts val="2040"/>
              </a:lnSpc>
            </a:pPr>
            <a:endParaRPr lang="en-US" sz="1700" spc="-68">
              <a:solidFill>
                <a:srgbClr val="FFFFFF"/>
              </a:solidFill>
              <a:latin typeface="Helios"/>
              <a:ea typeface="Helios"/>
              <a:cs typeface="Helios"/>
              <a:sym typeface="Helios"/>
            </a:endParaRPr>
          </a:p>
        </p:txBody>
      </p:sp>
      <p:sp>
        <p:nvSpPr>
          <p:cNvPr id="18" name="TextBox 18"/>
          <p:cNvSpPr txBox="1"/>
          <p:nvPr/>
        </p:nvSpPr>
        <p:spPr>
          <a:xfrm>
            <a:off x="6647638" y="5133975"/>
            <a:ext cx="4408469" cy="2838450"/>
          </a:xfrm>
          <a:prstGeom prst="rect">
            <a:avLst/>
          </a:prstGeom>
        </p:spPr>
        <p:txBody>
          <a:bodyPr lIns="0" tIns="0" rIns="0" bIns="0" rtlCol="0" anchor="t">
            <a:spAutoFit/>
          </a:bodyPr>
          <a:lstStyle/>
          <a:p>
            <a:pPr algn="l">
              <a:lnSpc>
                <a:spcPts val="2040"/>
              </a:lnSpc>
            </a:pPr>
            <a:r>
              <a:rPr lang="en-US" sz="1700" spc="-68">
                <a:solidFill>
                  <a:srgbClr val="FFFFFF"/>
                </a:solidFill>
                <a:latin typeface="Helios"/>
                <a:ea typeface="Helios"/>
                <a:cs typeface="Helios"/>
                <a:sym typeface="Helios"/>
              </a:rPr>
              <a:t>Her trauma cover provided a lump sum that helped her:</a:t>
            </a:r>
          </a:p>
          <a:p>
            <a:pPr algn="l">
              <a:lnSpc>
                <a:spcPts val="2040"/>
              </a:lnSpc>
            </a:pPr>
            <a:endParaRPr lang="en-US" sz="1700" spc="-68">
              <a:solidFill>
                <a:srgbClr val="FFFFFF"/>
              </a:solidFill>
              <a:latin typeface="Helios"/>
              <a:ea typeface="Helios"/>
              <a:cs typeface="Helios"/>
              <a:sym typeface="Helios"/>
            </a:endParaRPr>
          </a:p>
          <a:p>
            <a:pPr marL="367032" lvl="1" indent="-183516" algn="l">
              <a:lnSpc>
                <a:spcPts val="2040"/>
              </a:lnSpc>
              <a:buFont typeface="Arial"/>
              <a:buChar char="•"/>
            </a:pPr>
            <a:r>
              <a:rPr lang="en-US" sz="1700" spc="-68">
                <a:solidFill>
                  <a:srgbClr val="FFFFFF"/>
                </a:solidFill>
                <a:latin typeface="Helios"/>
                <a:ea typeface="Helios"/>
                <a:cs typeface="Helios"/>
                <a:sym typeface="Helios"/>
              </a:rPr>
              <a:t>Cover ongoing expenses</a:t>
            </a:r>
          </a:p>
          <a:p>
            <a:pPr marL="367032" lvl="1" indent="-183516" algn="l">
              <a:lnSpc>
                <a:spcPts val="2040"/>
              </a:lnSpc>
              <a:buFont typeface="Arial"/>
              <a:buChar char="•"/>
            </a:pPr>
            <a:r>
              <a:rPr lang="en-US" sz="1700" spc="-68">
                <a:solidFill>
                  <a:srgbClr val="FFFFFF"/>
                </a:solidFill>
                <a:latin typeface="Helios"/>
                <a:ea typeface="Helios"/>
                <a:cs typeface="Helios"/>
                <a:sym typeface="Helios"/>
              </a:rPr>
              <a:t>Hire help at home during treatment</a:t>
            </a:r>
          </a:p>
          <a:p>
            <a:pPr marL="367032" lvl="1" indent="-183516" algn="l">
              <a:lnSpc>
                <a:spcPts val="2040"/>
              </a:lnSpc>
              <a:buFont typeface="Arial"/>
              <a:buChar char="•"/>
            </a:pPr>
            <a:r>
              <a:rPr lang="en-US" sz="1700" spc="-68">
                <a:solidFill>
                  <a:srgbClr val="FFFFFF"/>
                </a:solidFill>
                <a:latin typeface="Helios"/>
                <a:ea typeface="Helios"/>
                <a:cs typeface="Helios"/>
                <a:sym typeface="Helios"/>
              </a:rPr>
              <a:t>Maintain her mortgage and lifestyle without financial strain</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 [Name]’s policy ensured her family’s financial resilience while she focused on recovery.</a:t>
            </a:r>
          </a:p>
          <a:p>
            <a:pPr algn="l">
              <a:lnSpc>
                <a:spcPts val="2040"/>
              </a:lnSpc>
            </a:pPr>
            <a:endParaRPr lang="en-US" sz="1700" spc="-68">
              <a:solidFill>
                <a:srgbClr val="FFFFFF"/>
              </a:solidFill>
              <a:latin typeface="Helios"/>
              <a:ea typeface="Helios"/>
              <a:cs typeface="Helios"/>
              <a:sym typeface="Helios"/>
            </a:endParaRPr>
          </a:p>
        </p:txBody>
      </p:sp>
      <p:sp>
        <p:nvSpPr>
          <p:cNvPr id="19" name="TextBox 19"/>
          <p:cNvSpPr txBox="1"/>
          <p:nvPr/>
        </p:nvSpPr>
        <p:spPr>
          <a:xfrm>
            <a:off x="1028700" y="2168917"/>
            <a:ext cx="7243453" cy="830099"/>
          </a:xfrm>
          <a:prstGeom prst="rect">
            <a:avLst/>
          </a:prstGeom>
        </p:spPr>
        <p:txBody>
          <a:bodyPr lIns="0" tIns="0" rIns="0" bIns="0" rtlCol="0" anchor="t">
            <a:spAutoFit/>
          </a:bodyPr>
          <a:lstStyle/>
          <a:p>
            <a:pPr algn="l">
              <a:lnSpc>
                <a:spcPts val="3182"/>
              </a:lnSpc>
            </a:pPr>
            <a:r>
              <a:rPr lang="en-US" sz="3700" b="1" spc="-185">
                <a:solidFill>
                  <a:srgbClr val="14213D"/>
                </a:solidFill>
                <a:latin typeface="Helios Bold"/>
                <a:ea typeface="Helios Bold"/>
                <a:cs typeface="Helios Bold"/>
                <a:sym typeface="Helios Bold"/>
              </a:rPr>
              <a:t>Age: 52</a:t>
            </a:r>
          </a:p>
          <a:p>
            <a:pPr algn="l">
              <a:lnSpc>
                <a:spcPts val="3182"/>
              </a:lnSpc>
            </a:pPr>
            <a:r>
              <a:rPr lang="en-US" sz="3700" b="1" spc="-185">
                <a:solidFill>
                  <a:srgbClr val="14213D"/>
                </a:solidFill>
                <a:latin typeface="Helios Bold"/>
                <a:ea typeface="Helios Bold"/>
                <a:cs typeface="Helios Bold"/>
                <a:sym typeface="Helios Bold"/>
              </a:rPr>
              <a:t>Occupation: Senior Manager</a:t>
            </a:r>
          </a:p>
        </p:txBody>
      </p:sp>
      <p:sp>
        <p:nvSpPr>
          <p:cNvPr id="20" name="TextBox 20"/>
          <p:cNvSpPr txBox="1"/>
          <p:nvPr/>
        </p:nvSpPr>
        <p:spPr>
          <a:xfrm>
            <a:off x="0" y="95250"/>
            <a:ext cx="7236050" cy="344299"/>
          </a:xfrm>
          <a:prstGeom prst="rect">
            <a:avLst/>
          </a:prstGeom>
        </p:spPr>
        <p:txBody>
          <a:bodyPr lIns="0" tIns="0" rIns="0" bIns="0" rtlCol="0" anchor="t">
            <a:spAutoFit/>
          </a:bodyPr>
          <a:lstStyle/>
          <a:p>
            <a:pPr algn="l">
              <a:lnSpc>
                <a:spcPts val="2494"/>
              </a:lnSpc>
            </a:pPr>
            <a:r>
              <a:rPr lang="en-US" sz="2900" b="1" i="1" spc="-145">
                <a:solidFill>
                  <a:srgbClr val="14213D"/>
                </a:solidFill>
                <a:latin typeface="Helios Bold Italics"/>
                <a:ea typeface="Helios Bold Italics"/>
                <a:cs typeface="Helios Bold Italics"/>
                <a:sym typeface="Helios Bold Italics"/>
              </a:rPr>
              <a:t>Mature families - Trauma cover</a:t>
            </a:r>
          </a:p>
        </p:txBody>
      </p:sp>
      <p:pic>
        <p:nvPicPr>
          <p:cNvPr id="26" name="Picture 25" descr="A person writing on a paper&#10;&#10;AI-generated content may be incorrect.">
            <a:extLst>
              <a:ext uri="{FF2B5EF4-FFF2-40B4-BE49-F238E27FC236}">
                <a16:creationId xmlns:a16="http://schemas.microsoft.com/office/drawing/2014/main" id="{D5480F23-E858-3F78-A442-280C1743C1FA}"/>
              </a:ext>
            </a:extLst>
          </p:cNvPr>
          <p:cNvPicPr>
            <a:picLocks noChangeAspect="1"/>
          </p:cNvPicPr>
          <p:nvPr/>
        </p:nvPicPr>
        <p:blipFill>
          <a:blip r:embed="rId2" cstate="print">
            <a:extLst>
              <a:ext uri="{28A0092B-C50C-407E-A947-70E740481C1C}">
                <a14:useLocalDpi xmlns:a14="http://schemas.microsoft.com/office/drawing/2010/main" val="0"/>
              </a:ext>
            </a:extLst>
          </a:blip>
          <a:srcRect l="15187" r="32701"/>
          <a:stretch>
            <a:fillRect/>
          </a:stretch>
        </p:blipFill>
        <p:spPr>
          <a:xfrm>
            <a:off x="12550093" y="1917791"/>
            <a:ext cx="5737908" cy="7340510"/>
          </a:xfrm>
          <a:prstGeom prst="rect">
            <a:avLst/>
          </a:prstGeom>
        </p:spPr>
      </p:pic>
      <p:grpSp>
        <p:nvGrpSpPr>
          <p:cNvPr id="11" name="Group 10">
            <a:extLst>
              <a:ext uri="{FF2B5EF4-FFF2-40B4-BE49-F238E27FC236}">
                <a16:creationId xmlns:a16="http://schemas.microsoft.com/office/drawing/2014/main" id="{B96A933E-07B8-755E-7668-3824212AEA76}"/>
              </a:ext>
            </a:extLst>
          </p:cNvPr>
          <p:cNvGrpSpPr/>
          <p:nvPr/>
        </p:nvGrpSpPr>
        <p:grpSpPr>
          <a:xfrm>
            <a:off x="1028700" y="8530866"/>
            <a:ext cx="3443608" cy="723046"/>
            <a:chOff x="0" y="-38100"/>
            <a:chExt cx="906958" cy="190432"/>
          </a:xfrm>
        </p:grpSpPr>
        <p:sp>
          <p:nvSpPr>
            <p:cNvPr id="12" name="Freeform 6">
              <a:extLst>
                <a:ext uri="{FF2B5EF4-FFF2-40B4-BE49-F238E27FC236}">
                  <a16:creationId xmlns:a16="http://schemas.microsoft.com/office/drawing/2014/main" id="{3F090D7F-3B6A-062B-2807-E004BE268F1D}"/>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1" name="TextBox 7">
              <a:extLst>
                <a:ext uri="{FF2B5EF4-FFF2-40B4-BE49-F238E27FC236}">
                  <a16:creationId xmlns:a16="http://schemas.microsoft.com/office/drawing/2014/main" id="{64A0188B-95D1-65B3-B110-F23ECDA7BD6C}"/>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2" name="Freeform 8">
            <a:extLst>
              <a:ext uri="{FF2B5EF4-FFF2-40B4-BE49-F238E27FC236}">
                <a16:creationId xmlns:a16="http://schemas.microsoft.com/office/drawing/2014/main" id="{4A451394-56B8-B441-4D49-AB6FC6A0E0CA}"/>
              </a:ext>
            </a:extLst>
          </p:cNvPr>
          <p:cNvSpPr/>
          <p:nvPr/>
        </p:nvSpPr>
        <p:spPr>
          <a:xfrm>
            <a:off x="1273364" y="8806232"/>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3" name="TextBox 15">
            <a:extLst>
              <a:ext uri="{FF2B5EF4-FFF2-40B4-BE49-F238E27FC236}">
                <a16:creationId xmlns:a16="http://schemas.microsoft.com/office/drawing/2014/main" id="{4150AD67-D165-BAB0-9F56-79F301BB4526}"/>
              </a:ext>
            </a:extLst>
          </p:cNvPr>
          <p:cNvSpPr txBox="1"/>
          <p:nvPr/>
        </p:nvSpPr>
        <p:spPr>
          <a:xfrm>
            <a:off x="1812497" y="8853857"/>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1" y="4337057"/>
            <a:ext cx="17259300" cy="4921243"/>
            <a:chOff x="0" y="0"/>
            <a:chExt cx="4784839" cy="1296130"/>
          </a:xfrm>
        </p:grpSpPr>
        <p:sp>
          <p:nvSpPr>
            <p:cNvPr id="3" name="Freeform 3"/>
            <p:cNvSpPr/>
            <p:nvPr/>
          </p:nvSpPr>
          <p:spPr>
            <a:xfrm>
              <a:off x="0" y="0"/>
              <a:ext cx="4784839" cy="1296130"/>
            </a:xfrm>
            <a:custGeom>
              <a:avLst/>
              <a:gdLst/>
              <a:ahLst/>
              <a:cxnLst/>
              <a:rect l="l" t="t" r="r" b="b"/>
              <a:pathLst>
                <a:path w="4784839" h="1296130">
                  <a:moveTo>
                    <a:pt x="0" y="0"/>
                  </a:moveTo>
                  <a:lnTo>
                    <a:pt x="4784839" y="0"/>
                  </a:lnTo>
                  <a:lnTo>
                    <a:pt x="4784839" y="1296130"/>
                  </a:lnTo>
                  <a:lnTo>
                    <a:pt x="0" y="1296130"/>
                  </a:lnTo>
                  <a:close/>
                </a:path>
              </a:pathLst>
            </a:custGeom>
            <a:solidFill>
              <a:srgbClr val="14213D"/>
            </a:solidFill>
          </p:spPr>
          <p:txBody>
            <a:bodyPr/>
            <a:lstStyle/>
            <a:p>
              <a:endParaRPr lang="en-AU"/>
            </a:p>
          </p:txBody>
        </p:sp>
        <p:sp>
          <p:nvSpPr>
            <p:cNvPr id="4" name="TextBox 4"/>
            <p:cNvSpPr txBox="1"/>
            <p:nvPr/>
          </p:nvSpPr>
          <p:spPr>
            <a:xfrm>
              <a:off x="0" y="-38100"/>
              <a:ext cx="4784839" cy="133423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166908" y="-1"/>
            <a:ext cx="7121092" cy="4337057"/>
            <a:chOff x="0" y="0"/>
            <a:chExt cx="1990991" cy="1197256"/>
          </a:xfrm>
        </p:grpSpPr>
        <p:sp>
          <p:nvSpPr>
            <p:cNvPr id="9" name="Freeform 9"/>
            <p:cNvSpPr/>
            <p:nvPr/>
          </p:nvSpPr>
          <p:spPr>
            <a:xfrm>
              <a:off x="0" y="0"/>
              <a:ext cx="1990991" cy="1197256"/>
            </a:xfrm>
            <a:custGeom>
              <a:avLst/>
              <a:gdLst/>
              <a:ahLst/>
              <a:cxnLst/>
              <a:rect l="l" t="t" r="r" b="b"/>
              <a:pathLst>
                <a:path w="1990991" h="1197256">
                  <a:moveTo>
                    <a:pt x="0" y="0"/>
                  </a:moveTo>
                  <a:lnTo>
                    <a:pt x="1990991" y="0"/>
                  </a:lnTo>
                  <a:lnTo>
                    <a:pt x="1990991" y="1197256"/>
                  </a:lnTo>
                  <a:lnTo>
                    <a:pt x="0" y="1197256"/>
                  </a:lnTo>
                  <a:close/>
                </a:path>
              </a:pathLst>
            </a:custGeom>
            <a:solidFill>
              <a:srgbClr val="E5E5E5"/>
            </a:solidFill>
          </p:spPr>
          <p:txBody>
            <a:bodyPr/>
            <a:lstStyle/>
            <a:p>
              <a:endParaRPr lang="en-AU"/>
            </a:p>
          </p:txBody>
        </p:sp>
        <p:sp>
          <p:nvSpPr>
            <p:cNvPr id="10" name="TextBox 10"/>
            <p:cNvSpPr txBox="1"/>
            <p:nvPr/>
          </p:nvSpPr>
          <p:spPr>
            <a:xfrm>
              <a:off x="0" y="-38100"/>
              <a:ext cx="1990991" cy="1235356"/>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028700" y="994988"/>
            <a:ext cx="9083718" cy="2000356"/>
          </a:xfrm>
          <a:prstGeom prst="rect">
            <a:avLst/>
          </a:prstGeom>
        </p:spPr>
        <p:txBody>
          <a:bodyPr lIns="0" tIns="0" rIns="0" bIns="0" rtlCol="0" anchor="t">
            <a:spAutoFit/>
          </a:bodyPr>
          <a:lstStyle/>
          <a:p>
            <a:pPr algn="l">
              <a:lnSpc>
                <a:spcPts val="7740"/>
              </a:lnSpc>
            </a:pPr>
            <a:r>
              <a:rPr lang="en-US" sz="9000" b="1" spc="-450">
                <a:solidFill>
                  <a:srgbClr val="14213D"/>
                </a:solidFill>
                <a:latin typeface="Helios Bold"/>
                <a:ea typeface="Helios Bold"/>
                <a:cs typeface="Helios Bold"/>
                <a:sym typeface="Helios Bold"/>
              </a:rPr>
              <a:t>Meet [Name] and [Name]</a:t>
            </a:r>
          </a:p>
        </p:txBody>
      </p:sp>
      <p:sp>
        <p:nvSpPr>
          <p:cNvPr id="14" name="TextBox 14"/>
          <p:cNvSpPr txBox="1"/>
          <p:nvPr/>
        </p:nvSpPr>
        <p:spPr>
          <a:xfrm>
            <a:off x="1606131" y="5133975"/>
            <a:ext cx="3886394" cy="1809750"/>
          </a:xfrm>
          <a:prstGeom prst="rect">
            <a:avLst/>
          </a:prstGeom>
        </p:spPr>
        <p:txBody>
          <a:bodyPr wrap="square" lIns="0" tIns="0" rIns="0" bIns="0" rtlCol="0" anchor="t">
            <a:spAutoFit/>
          </a:bodyPr>
          <a:lstStyle/>
          <a:p>
            <a:pPr algn="l">
              <a:lnSpc>
                <a:spcPts val="2040"/>
              </a:lnSpc>
            </a:pPr>
            <a:r>
              <a:rPr lang="en-US" sz="1700" spc="-68">
                <a:solidFill>
                  <a:srgbClr val="FFFFFF"/>
                </a:solidFill>
                <a:latin typeface="Helios"/>
                <a:ea typeface="Helios"/>
                <a:cs typeface="Helios"/>
                <a:sym typeface="Helios"/>
              </a:rPr>
              <a:t>Meet [Name] and [Name], both in their early 60s, preparing for retirement and supporting their adult children.</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[Name] suffered a stroke that left him permanently unable to work.</a:t>
            </a:r>
          </a:p>
          <a:p>
            <a:pPr algn="l">
              <a:lnSpc>
                <a:spcPts val="2040"/>
              </a:lnSpc>
            </a:pPr>
            <a:endParaRPr lang="en-US" sz="1700" spc="-68">
              <a:solidFill>
                <a:srgbClr val="FFFFFF"/>
              </a:solidFill>
              <a:latin typeface="Helios"/>
              <a:ea typeface="Helios"/>
              <a:cs typeface="Helios"/>
              <a:sym typeface="Helios"/>
            </a:endParaRPr>
          </a:p>
        </p:txBody>
      </p:sp>
      <p:sp>
        <p:nvSpPr>
          <p:cNvPr id="15" name="TextBox 15"/>
          <p:cNvSpPr txBox="1"/>
          <p:nvPr/>
        </p:nvSpPr>
        <p:spPr>
          <a:xfrm>
            <a:off x="6324600" y="5133975"/>
            <a:ext cx="4408469" cy="2581275"/>
          </a:xfrm>
          <a:prstGeom prst="rect">
            <a:avLst/>
          </a:prstGeom>
        </p:spPr>
        <p:txBody>
          <a:bodyPr lIns="0" tIns="0" rIns="0" bIns="0" rtlCol="0" anchor="t">
            <a:spAutoFit/>
          </a:bodyPr>
          <a:lstStyle/>
          <a:p>
            <a:pPr algn="l">
              <a:lnSpc>
                <a:spcPts val="2040"/>
              </a:lnSpc>
            </a:pPr>
            <a:r>
              <a:rPr lang="en-US" sz="1700" spc="-68">
                <a:solidFill>
                  <a:srgbClr val="FFFFFF"/>
                </a:solidFill>
                <a:latin typeface="Helios"/>
                <a:ea typeface="Helios"/>
                <a:cs typeface="Helios"/>
                <a:sym typeface="Helios"/>
              </a:rPr>
              <a:t>His TPD (Total and Permanent Disability) cover provided a payout that allowed the couple to:</a:t>
            </a:r>
          </a:p>
          <a:p>
            <a:pPr algn="l">
              <a:lnSpc>
                <a:spcPts val="2040"/>
              </a:lnSpc>
            </a:pPr>
            <a:endParaRPr lang="en-US" sz="1700" spc="-68">
              <a:solidFill>
                <a:srgbClr val="FFFFFF"/>
              </a:solidFill>
              <a:latin typeface="Helios"/>
              <a:ea typeface="Helios"/>
              <a:cs typeface="Helios"/>
              <a:sym typeface="Helios"/>
            </a:endParaRPr>
          </a:p>
          <a:p>
            <a:pPr marL="367032" lvl="1" indent="-183516" algn="l">
              <a:lnSpc>
                <a:spcPts val="2040"/>
              </a:lnSpc>
              <a:buFont typeface="Arial"/>
              <a:buChar char="•"/>
            </a:pPr>
            <a:r>
              <a:rPr lang="en-US" sz="1700" spc="-68">
                <a:solidFill>
                  <a:srgbClr val="FFFFFF"/>
                </a:solidFill>
                <a:latin typeface="Helios"/>
                <a:ea typeface="Helios"/>
                <a:cs typeface="Helios"/>
                <a:sym typeface="Helios"/>
              </a:rPr>
              <a:t>Adjust their home for accessibility</a:t>
            </a:r>
          </a:p>
          <a:p>
            <a:pPr marL="367032" lvl="1" indent="-183516" algn="l">
              <a:lnSpc>
                <a:spcPts val="2040"/>
              </a:lnSpc>
              <a:buFont typeface="Arial"/>
              <a:buChar char="•"/>
            </a:pPr>
            <a:r>
              <a:rPr lang="en-US" sz="1700" spc="-68">
                <a:solidFill>
                  <a:srgbClr val="FFFFFF"/>
                </a:solidFill>
                <a:latin typeface="Helios"/>
                <a:ea typeface="Helios"/>
                <a:cs typeface="Helios"/>
                <a:sym typeface="Helios"/>
              </a:rPr>
              <a:t>Maintain their retirement savings plan</a:t>
            </a:r>
          </a:p>
          <a:p>
            <a:pPr marL="367032" lvl="1" indent="-183516" algn="l">
              <a:lnSpc>
                <a:spcPts val="2040"/>
              </a:lnSpc>
              <a:buFont typeface="Arial"/>
              <a:buChar char="•"/>
            </a:pPr>
            <a:r>
              <a:rPr lang="en-US" sz="1700" spc="-68">
                <a:solidFill>
                  <a:srgbClr val="FFFFFF"/>
                </a:solidFill>
                <a:latin typeface="Helios"/>
                <a:ea typeface="Helios"/>
                <a:cs typeface="Helios"/>
                <a:sym typeface="Helios"/>
              </a:rPr>
              <a:t>Support their children through university</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 The policy helped [Name] and [Name] transition into retirement with dignity and financial security.</a:t>
            </a:r>
          </a:p>
          <a:p>
            <a:pPr algn="l">
              <a:lnSpc>
                <a:spcPts val="2040"/>
              </a:lnSpc>
            </a:pPr>
            <a:endParaRPr lang="en-US" sz="1700" spc="-68">
              <a:solidFill>
                <a:srgbClr val="FFFFFF"/>
              </a:solidFill>
              <a:latin typeface="Helios"/>
              <a:ea typeface="Helios"/>
              <a:cs typeface="Helios"/>
              <a:sym typeface="Helios"/>
            </a:endParaRPr>
          </a:p>
        </p:txBody>
      </p:sp>
      <p:sp>
        <p:nvSpPr>
          <p:cNvPr id="16" name="TextBox 16"/>
          <p:cNvSpPr txBox="1"/>
          <p:nvPr/>
        </p:nvSpPr>
        <p:spPr>
          <a:xfrm>
            <a:off x="1028700" y="3202883"/>
            <a:ext cx="8343900" cy="830099"/>
          </a:xfrm>
          <a:prstGeom prst="rect">
            <a:avLst/>
          </a:prstGeom>
        </p:spPr>
        <p:txBody>
          <a:bodyPr wrap="square" lIns="0" tIns="0" rIns="0" bIns="0" rtlCol="0" anchor="t">
            <a:spAutoFit/>
          </a:bodyPr>
          <a:lstStyle/>
          <a:p>
            <a:pPr algn="l">
              <a:lnSpc>
                <a:spcPts val="3182"/>
              </a:lnSpc>
            </a:pPr>
            <a:r>
              <a:rPr lang="en-US" sz="3700" b="1" spc="-185">
                <a:solidFill>
                  <a:srgbClr val="14213D"/>
                </a:solidFill>
                <a:latin typeface="Helios Bold"/>
                <a:ea typeface="Helios Bold"/>
                <a:cs typeface="Helios Bold"/>
                <a:sym typeface="Helios Bold"/>
              </a:rPr>
              <a:t>Age: 60 &amp; 62 </a:t>
            </a:r>
          </a:p>
          <a:p>
            <a:pPr algn="l">
              <a:lnSpc>
                <a:spcPts val="3182"/>
              </a:lnSpc>
            </a:pPr>
            <a:r>
              <a:rPr lang="en-US" sz="3700" b="1" spc="-185">
                <a:solidFill>
                  <a:srgbClr val="14213D"/>
                </a:solidFill>
                <a:latin typeface="Helios Bold"/>
                <a:ea typeface="Helios Bold"/>
                <a:cs typeface="Helios Bold"/>
                <a:sym typeface="Helios Bold"/>
              </a:rPr>
              <a:t>Occupation: Preparing for retirement</a:t>
            </a:r>
          </a:p>
        </p:txBody>
      </p:sp>
      <p:grpSp>
        <p:nvGrpSpPr>
          <p:cNvPr id="17" name="Group 17"/>
          <p:cNvGrpSpPr/>
          <p:nvPr/>
        </p:nvGrpSpPr>
        <p:grpSpPr>
          <a:xfrm>
            <a:off x="0" y="0"/>
            <a:ext cx="7124753" cy="517450"/>
            <a:chOff x="0" y="0"/>
            <a:chExt cx="1876478" cy="136283"/>
          </a:xfrm>
        </p:grpSpPr>
        <p:sp>
          <p:nvSpPr>
            <p:cNvPr id="18" name="Freeform 18"/>
            <p:cNvSpPr/>
            <p:nvPr/>
          </p:nvSpPr>
          <p:spPr>
            <a:xfrm>
              <a:off x="0" y="0"/>
              <a:ext cx="1876478" cy="136283"/>
            </a:xfrm>
            <a:custGeom>
              <a:avLst/>
              <a:gdLst/>
              <a:ahLst/>
              <a:cxnLst/>
              <a:rect l="l" t="t" r="r" b="b"/>
              <a:pathLst>
                <a:path w="1876478" h="136283">
                  <a:moveTo>
                    <a:pt x="0" y="0"/>
                  </a:moveTo>
                  <a:lnTo>
                    <a:pt x="1876478" y="0"/>
                  </a:lnTo>
                  <a:lnTo>
                    <a:pt x="1876478" y="136283"/>
                  </a:lnTo>
                  <a:lnTo>
                    <a:pt x="0" y="136283"/>
                  </a:lnTo>
                  <a:close/>
                </a:path>
              </a:pathLst>
            </a:custGeom>
            <a:solidFill>
              <a:srgbClr val="E5E5E5"/>
            </a:solidFill>
          </p:spPr>
          <p:txBody>
            <a:bodyPr/>
            <a:lstStyle/>
            <a:p>
              <a:endParaRPr lang="en-AU"/>
            </a:p>
          </p:txBody>
        </p:sp>
        <p:sp>
          <p:nvSpPr>
            <p:cNvPr id="19" name="TextBox 19"/>
            <p:cNvSpPr txBox="1"/>
            <p:nvPr/>
          </p:nvSpPr>
          <p:spPr>
            <a:xfrm>
              <a:off x="0" y="-38100"/>
              <a:ext cx="1876478" cy="174383"/>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0" y="95250"/>
            <a:ext cx="7236050" cy="344299"/>
          </a:xfrm>
          <a:prstGeom prst="rect">
            <a:avLst/>
          </a:prstGeom>
        </p:spPr>
        <p:txBody>
          <a:bodyPr lIns="0" tIns="0" rIns="0" bIns="0" rtlCol="0" anchor="t">
            <a:spAutoFit/>
          </a:bodyPr>
          <a:lstStyle/>
          <a:p>
            <a:pPr algn="l">
              <a:lnSpc>
                <a:spcPts val="2494"/>
              </a:lnSpc>
            </a:pPr>
            <a:r>
              <a:rPr lang="en-US" sz="2900" b="1" i="1" spc="-145">
                <a:solidFill>
                  <a:srgbClr val="14213D"/>
                </a:solidFill>
                <a:latin typeface="Helios Bold Italics"/>
                <a:ea typeface="Helios Bold Italics"/>
                <a:cs typeface="Helios Bold Italics"/>
                <a:sym typeface="Helios Bold Italics"/>
              </a:rPr>
              <a:t>Legacy Makers – TPD Cover</a:t>
            </a:r>
          </a:p>
        </p:txBody>
      </p:sp>
      <p:pic>
        <p:nvPicPr>
          <p:cNvPr id="22" name="Picture 21" descr="A person and person sitting on a couch&#10;&#10;AI-generated content may be incorrect.">
            <a:extLst>
              <a:ext uri="{FF2B5EF4-FFF2-40B4-BE49-F238E27FC236}">
                <a16:creationId xmlns:a16="http://schemas.microsoft.com/office/drawing/2014/main" id="{FA07F4B4-5232-1697-6D25-35CDE3F08FB8}"/>
              </a:ext>
            </a:extLst>
          </p:cNvPr>
          <p:cNvPicPr>
            <a:picLocks noChangeAspect="1"/>
          </p:cNvPicPr>
          <p:nvPr/>
        </p:nvPicPr>
        <p:blipFill>
          <a:blip r:embed="rId2" cstate="print">
            <a:extLst>
              <a:ext uri="{28A0092B-C50C-407E-A947-70E740481C1C}">
                <a14:useLocalDpi xmlns:a14="http://schemas.microsoft.com/office/drawing/2010/main" val="0"/>
              </a:ext>
            </a:extLst>
          </a:blip>
          <a:srcRect r="19476"/>
          <a:stretch>
            <a:fillRect/>
          </a:stretch>
        </p:blipFill>
        <p:spPr>
          <a:xfrm>
            <a:off x="11166908" y="3354200"/>
            <a:ext cx="7121092" cy="5904100"/>
          </a:xfrm>
          <a:prstGeom prst="rect">
            <a:avLst/>
          </a:prstGeom>
        </p:spPr>
      </p:pic>
      <p:grpSp>
        <p:nvGrpSpPr>
          <p:cNvPr id="11" name="Group 10">
            <a:extLst>
              <a:ext uri="{FF2B5EF4-FFF2-40B4-BE49-F238E27FC236}">
                <a16:creationId xmlns:a16="http://schemas.microsoft.com/office/drawing/2014/main" id="{DFDA4E3E-CBB5-16C8-4475-FCA042872D15}"/>
              </a:ext>
            </a:extLst>
          </p:cNvPr>
          <p:cNvGrpSpPr/>
          <p:nvPr/>
        </p:nvGrpSpPr>
        <p:grpSpPr>
          <a:xfrm>
            <a:off x="1028700" y="8530866"/>
            <a:ext cx="3443608" cy="723046"/>
            <a:chOff x="0" y="-38100"/>
            <a:chExt cx="906958" cy="190432"/>
          </a:xfrm>
        </p:grpSpPr>
        <p:sp>
          <p:nvSpPr>
            <p:cNvPr id="12" name="Freeform 6">
              <a:extLst>
                <a:ext uri="{FF2B5EF4-FFF2-40B4-BE49-F238E27FC236}">
                  <a16:creationId xmlns:a16="http://schemas.microsoft.com/office/drawing/2014/main" id="{7B91AD35-F7C3-A763-EA57-7C24E37832B9}"/>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1" name="TextBox 7">
              <a:extLst>
                <a:ext uri="{FF2B5EF4-FFF2-40B4-BE49-F238E27FC236}">
                  <a16:creationId xmlns:a16="http://schemas.microsoft.com/office/drawing/2014/main" id="{709E2D84-B9AC-727B-32DB-5DBA9FE8FF34}"/>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3" name="Freeform 8">
            <a:extLst>
              <a:ext uri="{FF2B5EF4-FFF2-40B4-BE49-F238E27FC236}">
                <a16:creationId xmlns:a16="http://schemas.microsoft.com/office/drawing/2014/main" id="{B985DA19-91D3-AFBF-8B0B-E481471C5E81}"/>
              </a:ext>
            </a:extLst>
          </p:cNvPr>
          <p:cNvSpPr/>
          <p:nvPr/>
        </p:nvSpPr>
        <p:spPr>
          <a:xfrm>
            <a:off x="1273364" y="8806232"/>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4" name="TextBox 15">
            <a:extLst>
              <a:ext uri="{FF2B5EF4-FFF2-40B4-BE49-F238E27FC236}">
                <a16:creationId xmlns:a16="http://schemas.microsoft.com/office/drawing/2014/main" id="{96FFD62D-BA88-AE2D-56CD-D269CDB089D6}"/>
              </a:ext>
            </a:extLst>
          </p:cNvPr>
          <p:cNvSpPr txBox="1"/>
          <p:nvPr/>
        </p:nvSpPr>
        <p:spPr>
          <a:xfrm>
            <a:off x="1812497" y="8853857"/>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1" y="4337057"/>
            <a:ext cx="17259300" cy="4921243"/>
            <a:chOff x="0" y="0"/>
            <a:chExt cx="4784839" cy="1296130"/>
          </a:xfrm>
        </p:grpSpPr>
        <p:sp>
          <p:nvSpPr>
            <p:cNvPr id="3" name="Freeform 3"/>
            <p:cNvSpPr/>
            <p:nvPr/>
          </p:nvSpPr>
          <p:spPr>
            <a:xfrm>
              <a:off x="0" y="0"/>
              <a:ext cx="4784839" cy="1296130"/>
            </a:xfrm>
            <a:custGeom>
              <a:avLst/>
              <a:gdLst/>
              <a:ahLst/>
              <a:cxnLst/>
              <a:rect l="l" t="t" r="r" b="b"/>
              <a:pathLst>
                <a:path w="4784839" h="1296130">
                  <a:moveTo>
                    <a:pt x="0" y="0"/>
                  </a:moveTo>
                  <a:lnTo>
                    <a:pt x="4784839" y="0"/>
                  </a:lnTo>
                  <a:lnTo>
                    <a:pt x="4784839" y="1296130"/>
                  </a:lnTo>
                  <a:lnTo>
                    <a:pt x="0" y="1296130"/>
                  </a:lnTo>
                  <a:close/>
                </a:path>
              </a:pathLst>
            </a:custGeom>
            <a:solidFill>
              <a:srgbClr val="14213D"/>
            </a:solidFill>
          </p:spPr>
          <p:txBody>
            <a:bodyPr/>
            <a:lstStyle/>
            <a:p>
              <a:endParaRPr lang="en-AU"/>
            </a:p>
          </p:txBody>
        </p:sp>
        <p:sp>
          <p:nvSpPr>
            <p:cNvPr id="4" name="TextBox 4"/>
            <p:cNvSpPr txBox="1"/>
            <p:nvPr/>
          </p:nvSpPr>
          <p:spPr>
            <a:xfrm>
              <a:off x="0" y="-38100"/>
              <a:ext cx="4784839" cy="133423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166908" y="-1"/>
            <a:ext cx="7121092" cy="4337057"/>
            <a:chOff x="0" y="0"/>
            <a:chExt cx="1990991" cy="1197256"/>
          </a:xfrm>
        </p:grpSpPr>
        <p:sp>
          <p:nvSpPr>
            <p:cNvPr id="9" name="Freeform 9"/>
            <p:cNvSpPr/>
            <p:nvPr/>
          </p:nvSpPr>
          <p:spPr>
            <a:xfrm>
              <a:off x="0" y="0"/>
              <a:ext cx="1990991" cy="1197256"/>
            </a:xfrm>
            <a:custGeom>
              <a:avLst/>
              <a:gdLst/>
              <a:ahLst/>
              <a:cxnLst/>
              <a:rect l="l" t="t" r="r" b="b"/>
              <a:pathLst>
                <a:path w="1990991" h="1197256">
                  <a:moveTo>
                    <a:pt x="0" y="0"/>
                  </a:moveTo>
                  <a:lnTo>
                    <a:pt x="1990991" y="0"/>
                  </a:lnTo>
                  <a:lnTo>
                    <a:pt x="1990991" y="1197256"/>
                  </a:lnTo>
                  <a:lnTo>
                    <a:pt x="0" y="1197256"/>
                  </a:lnTo>
                  <a:close/>
                </a:path>
              </a:pathLst>
            </a:custGeom>
            <a:solidFill>
              <a:srgbClr val="E5E5E5"/>
            </a:solidFill>
          </p:spPr>
          <p:txBody>
            <a:bodyPr/>
            <a:lstStyle/>
            <a:p>
              <a:endParaRPr lang="en-AU"/>
            </a:p>
          </p:txBody>
        </p:sp>
        <p:sp>
          <p:nvSpPr>
            <p:cNvPr id="10" name="TextBox 10"/>
            <p:cNvSpPr txBox="1"/>
            <p:nvPr/>
          </p:nvSpPr>
          <p:spPr>
            <a:xfrm>
              <a:off x="0" y="-38100"/>
              <a:ext cx="1990991" cy="1235356"/>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028700" y="994988"/>
            <a:ext cx="9083718" cy="1012906"/>
          </a:xfrm>
          <a:prstGeom prst="rect">
            <a:avLst/>
          </a:prstGeom>
        </p:spPr>
        <p:txBody>
          <a:bodyPr lIns="0" tIns="0" rIns="0" bIns="0" rtlCol="0" anchor="t">
            <a:spAutoFit/>
          </a:bodyPr>
          <a:lstStyle/>
          <a:p>
            <a:pPr algn="l">
              <a:lnSpc>
                <a:spcPts val="7740"/>
              </a:lnSpc>
            </a:pPr>
            <a:r>
              <a:rPr lang="en-US" sz="9000" b="1" spc="-450">
                <a:solidFill>
                  <a:srgbClr val="14213D"/>
                </a:solidFill>
                <a:latin typeface="Helios Bold"/>
                <a:ea typeface="Helios Bold"/>
                <a:cs typeface="Helios Bold"/>
                <a:sym typeface="Helios Bold"/>
              </a:rPr>
              <a:t>Meet [Name]</a:t>
            </a:r>
          </a:p>
        </p:txBody>
      </p:sp>
      <p:sp>
        <p:nvSpPr>
          <p:cNvPr id="14" name="TextBox 14"/>
          <p:cNvSpPr txBox="1"/>
          <p:nvPr/>
        </p:nvSpPr>
        <p:spPr>
          <a:xfrm>
            <a:off x="1904806" y="5133975"/>
            <a:ext cx="4284946" cy="2051844"/>
          </a:xfrm>
          <a:prstGeom prst="rect">
            <a:avLst/>
          </a:prstGeom>
        </p:spPr>
        <p:txBody>
          <a:bodyPr lIns="0" tIns="0" rIns="0" bIns="0" rtlCol="0" anchor="t">
            <a:spAutoFit/>
          </a:bodyPr>
          <a:lstStyle/>
          <a:p>
            <a:pPr algn="l">
              <a:lnSpc>
                <a:spcPts val="2040"/>
              </a:lnSpc>
            </a:pPr>
            <a:r>
              <a:rPr lang="en-US" sz="1700" spc="-68">
                <a:solidFill>
                  <a:srgbClr val="FFFFFF"/>
                </a:solidFill>
                <a:latin typeface="Helios"/>
                <a:ea typeface="Helios"/>
                <a:cs typeface="Helios"/>
                <a:sym typeface="Helios"/>
              </a:rPr>
              <a:t>Meet [Name], 73, a retired teacher living in regional NSW. He enjoyed gardening, travel, and spending time with his grandchildren.</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[Name] was diagnosed with late-stage pancreatic cancer. His doctors estimated he had less than a year to live. </a:t>
            </a:r>
          </a:p>
          <a:p>
            <a:pPr algn="l">
              <a:lnSpc>
                <a:spcPts val="2040"/>
              </a:lnSpc>
            </a:pPr>
            <a:endParaRPr lang="en-US" sz="1700" spc="-68">
              <a:solidFill>
                <a:srgbClr val="FFFFFF"/>
              </a:solidFill>
              <a:latin typeface="Helios"/>
              <a:ea typeface="Helios"/>
              <a:cs typeface="Helios"/>
              <a:sym typeface="Helios"/>
            </a:endParaRPr>
          </a:p>
        </p:txBody>
      </p:sp>
      <p:sp>
        <p:nvSpPr>
          <p:cNvPr id="15" name="TextBox 15"/>
          <p:cNvSpPr txBox="1"/>
          <p:nvPr/>
        </p:nvSpPr>
        <p:spPr>
          <a:xfrm>
            <a:off x="6647638" y="5133975"/>
            <a:ext cx="4408469" cy="3077766"/>
          </a:xfrm>
          <a:prstGeom prst="rect">
            <a:avLst/>
          </a:prstGeom>
        </p:spPr>
        <p:txBody>
          <a:bodyPr lIns="0" tIns="0" rIns="0" bIns="0" rtlCol="0" anchor="t">
            <a:spAutoFit/>
          </a:bodyPr>
          <a:lstStyle/>
          <a:p>
            <a:pPr algn="l">
              <a:lnSpc>
                <a:spcPts val="2040"/>
              </a:lnSpc>
            </a:pPr>
            <a:r>
              <a:rPr lang="en-US" sz="1700" spc="-68">
                <a:solidFill>
                  <a:srgbClr val="FFFFFF"/>
                </a:solidFill>
                <a:latin typeface="Helios"/>
                <a:ea typeface="Helios"/>
                <a:cs typeface="Helios"/>
                <a:sym typeface="Helios"/>
              </a:rPr>
              <a:t>His life cover meant that when he was diagnosed with the terminal illness he was provided a payout that allowed him to:</a:t>
            </a:r>
          </a:p>
          <a:p>
            <a:pPr marL="285750" indent="-285750" algn="l">
              <a:lnSpc>
                <a:spcPts val="2040"/>
              </a:lnSpc>
              <a:buFont typeface="Arial" panose="020B0604020202020204" pitchFamily="34" charset="0"/>
              <a:buChar char="•"/>
            </a:pPr>
            <a:r>
              <a:rPr lang="en-US" sz="1700" spc="-68">
                <a:solidFill>
                  <a:srgbClr val="FFFFFF"/>
                </a:solidFill>
                <a:latin typeface="Helios"/>
                <a:ea typeface="Helios"/>
                <a:cs typeface="Helios"/>
                <a:sym typeface="Helios"/>
              </a:rPr>
              <a:t>Upgrade to private palliative care at home</a:t>
            </a:r>
          </a:p>
          <a:p>
            <a:pPr marL="285750" indent="-285750" algn="l">
              <a:lnSpc>
                <a:spcPts val="2040"/>
              </a:lnSpc>
              <a:buFont typeface="Arial" panose="020B0604020202020204" pitchFamily="34" charset="0"/>
              <a:buChar char="•"/>
            </a:pPr>
            <a:r>
              <a:rPr lang="en-US" sz="1700" spc="-68">
                <a:solidFill>
                  <a:srgbClr val="FFFFFF"/>
                </a:solidFill>
                <a:latin typeface="Helios"/>
                <a:ea typeface="Helios"/>
                <a:cs typeface="Helios"/>
                <a:sym typeface="Helios"/>
              </a:rPr>
              <a:t>Spend time with family on a short coastal holiday to create meaningful memories</a:t>
            </a:r>
          </a:p>
          <a:p>
            <a:pPr marL="285750" indent="-285750" algn="l">
              <a:lnSpc>
                <a:spcPts val="2040"/>
              </a:lnSpc>
              <a:buFont typeface="Arial" panose="020B0604020202020204" pitchFamily="34" charset="0"/>
              <a:buChar char="•"/>
            </a:pPr>
            <a:r>
              <a:rPr lang="en-US" sz="1700" spc="-68">
                <a:solidFill>
                  <a:srgbClr val="FFFFFF"/>
                </a:solidFill>
                <a:latin typeface="Helios"/>
                <a:ea typeface="Helios"/>
                <a:cs typeface="Helios"/>
                <a:sym typeface="Helios"/>
              </a:rPr>
              <a:t>Prepay for funeral expenses</a:t>
            </a:r>
          </a:p>
          <a:p>
            <a:pPr marL="285750" indent="-285750" algn="l">
              <a:lnSpc>
                <a:spcPts val="2040"/>
              </a:lnSpc>
              <a:buFont typeface="Arial" panose="020B0604020202020204" pitchFamily="34" charset="0"/>
              <a:buChar char="•"/>
            </a:pPr>
            <a:r>
              <a:rPr lang="en-US" sz="1700" spc="-68">
                <a:solidFill>
                  <a:srgbClr val="FFFFFF"/>
                </a:solidFill>
                <a:latin typeface="Helios"/>
                <a:ea typeface="Helios"/>
                <a:cs typeface="Helios"/>
                <a:sym typeface="Helios"/>
              </a:rPr>
              <a:t>Set up a fund to support his grandchildren’s education</a:t>
            </a:r>
          </a:p>
          <a:p>
            <a:pPr algn="l">
              <a:lnSpc>
                <a:spcPts val="2040"/>
              </a:lnSpc>
            </a:pPr>
            <a:endParaRPr lang="en-US" sz="1700" spc="-68">
              <a:solidFill>
                <a:srgbClr val="FFFFFF"/>
              </a:solidFill>
              <a:latin typeface="Helios"/>
              <a:ea typeface="Helios"/>
              <a:cs typeface="Helios"/>
              <a:sym typeface="Helios"/>
            </a:endParaRPr>
          </a:p>
          <a:p>
            <a:pPr algn="l">
              <a:lnSpc>
                <a:spcPts val="2040"/>
              </a:lnSpc>
            </a:pPr>
            <a:r>
              <a:rPr lang="en-US" sz="1700" spc="-68">
                <a:solidFill>
                  <a:srgbClr val="FFFFFF"/>
                </a:solidFill>
                <a:latin typeface="Helios"/>
                <a:ea typeface="Helios"/>
                <a:cs typeface="Helios"/>
                <a:sym typeface="Helios"/>
              </a:rPr>
              <a:t>​[Name]’s foresight gave his family comfort and continued his impact beyond his lifetime.</a:t>
            </a:r>
          </a:p>
        </p:txBody>
      </p:sp>
      <p:sp>
        <p:nvSpPr>
          <p:cNvPr id="16" name="TextBox 16"/>
          <p:cNvSpPr txBox="1"/>
          <p:nvPr/>
        </p:nvSpPr>
        <p:spPr>
          <a:xfrm>
            <a:off x="1028700" y="2421833"/>
            <a:ext cx="7243453" cy="830099"/>
          </a:xfrm>
          <a:prstGeom prst="rect">
            <a:avLst/>
          </a:prstGeom>
        </p:spPr>
        <p:txBody>
          <a:bodyPr lIns="0" tIns="0" rIns="0" bIns="0" rtlCol="0" anchor="t">
            <a:spAutoFit/>
          </a:bodyPr>
          <a:lstStyle/>
          <a:p>
            <a:pPr algn="l">
              <a:lnSpc>
                <a:spcPts val="3182"/>
              </a:lnSpc>
            </a:pPr>
            <a:r>
              <a:rPr lang="en-US" sz="3700" b="1" spc="-185">
                <a:solidFill>
                  <a:srgbClr val="14213D"/>
                </a:solidFill>
                <a:latin typeface="Helios Bold"/>
                <a:ea typeface="Helios Bold"/>
                <a:cs typeface="Helios Bold"/>
                <a:sym typeface="Helios Bold"/>
              </a:rPr>
              <a:t>Age: 73</a:t>
            </a:r>
          </a:p>
          <a:p>
            <a:pPr algn="l">
              <a:lnSpc>
                <a:spcPts val="3182"/>
              </a:lnSpc>
            </a:pPr>
            <a:r>
              <a:rPr lang="en-US" sz="3700" b="1" spc="-185">
                <a:solidFill>
                  <a:srgbClr val="14213D"/>
                </a:solidFill>
                <a:latin typeface="Helios Bold"/>
                <a:ea typeface="Helios Bold"/>
                <a:cs typeface="Helios Bold"/>
                <a:sym typeface="Helios Bold"/>
              </a:rPr>
              <a:t>Occupation: Retired</a:t>
            </a:r>
          </a:p>
        </p:txBody>
      </p:sp>
      <p:grpSp>
        <p:nvGrpSpPr>
          <p:cNvPr id="17" name="Group 17"/>
          <p:cNvGrpSpPr/>
          <p:nvPr/>
        </p:nvGrpSpPr>
        <p:grpSpPr>
          <a:xfrm>
            <a:off x="0" y="0"/>
            <a:ext cx="7124753" cy="517450"/>
            <a:chOff x="0" y="0"/>
            <a:chExt cx="1876478" cy="136283"/>
          </a:xfrm>
        </p:grpSpPr>
        <p:sp>
          <p:nvSpPr>
            <p:cNvPr id="18" name="Freeform 18"/>
            <p:cNvSpPr/>
            <p:nvPr/>
          </p:nvSpPr>
          <p:spPr>
            <a:xfrm>
              <a:off x="0" y="0"/>
              <a:ext cx="1876478" cy="136283"/>
            </a:xfrm>
            <a:custGeom>
              <a:avLst/>
              <a:gdLst/>
              <a:ahLst/>
              <a:cxnLst/>
              <a:rect l="l" t="t" r="r" b="b"/>
              <a:pathLst>
                <a:path w="1876478" h="136283">
                  <a:moveTo>
                    <a:pt x="0" y="0"/>
                  </a:moveTo>
                  <a:lnTo>
                    <a:pt x="1876478" y="0"/>
                  </a:lnTo>
                  <a:lnTo>
                    <a:pt x="1876478" y="136283"/>
                  </a:lnTo>
                  <a:lnTo>
                    <a:pt x="0" y="136283"/>
                  </a:lnTo>
                  <a:close/>
                </a:path>
              </a:pathLst>
            </a:custGeom>
            <a:solidFill>
              <a:srgbClr val="E5E5E5"/>
            </a:solidFill>
          </p:spPr>
          <p:txBody>
            <a:bodyPr/>
            <a:lstStyle/>
            <a:p>
              <a:endParaRPr lang="en-AU"/>
            </a:p>
          </p:txBody>
        </p:sp>
        <p:sp>
          <p:nvSpPr>
            <p:cNvPr id="19" name="TextBox 19"/>
            <p:cNvSpPr txBox="1"/>
            <p:nvPr/>
          </p:nvSpPr>
          <p:spPr>
            <a:xfrm>
              <a:off x="0" y="-38100"/>
              <a:ext cx="1876478" cy="174383"/>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0" y="95250"/>
            <a:ext cx="7236050" cy="344299"/>
          </a:xfrm>
          <a:prstGeom prst="rect">
            <a:avLst/>
          </a:prstGeom>
        </p:spPr>
        <p:txBody>
          <a:bodyPr lIns="0" tIns="0" rIns="0" bIns="0" rtlCol="0" anchor="t">
            <a:spAutoFit/>
          </a:bodyPr>
          <a:lstStyle/>
          <a:p>
            <a:pPr algn="l">
              <a:lnSpc>
                <a:spcPts val="2494"/>
              </a:lnSpc>
            </a:pPr>
            <a:r>
              <a:rPr lang="en-US" sz="2900" b="1" i="1" spc="-145">
                <a:solidFill>
                  <a:srgbClr val="14213D"/>
                </a:solidFill>
                <a:latin typeface="Helios Bold Italics"/>
                <a:ea typeface="Helios Bold Italics"/>
                <a:cs typeface="Helios Bold Italics"/>
                <a:sym typeface="Helios Bold Italics"/>
              </a:rPr>
              <a:t>Golden Years - Life Cover</a:t>
            </a:r>
          </a:p>
        </p:txBody>
      </p:sp>
      <p:pic>
        <p:nvPicPr>
          <p:cNvPr id="26" name="Picture 25" descr="A person holding a child&#10;&#10;AI-generated content may be incorrect.">
            <a:extLst>
              <a:ext uri="{FF2B5EF4-FFF2-40B4-BE49-F238E27FC236}">
                <a16:creationId xmlns:a16="http://schemas.microsoft.com/office/drawing/2014/main" id="{9F652C46-0D2D-64E2-27D1-D596FD7B66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7800" y="1143000"/>
            <a:ext cx="5410200" cy="8115300"/>
          </a:xfrm>
          <a:prstGeom prst="rect">
            <a:avLst/>
          </a:prstGeom>
        </p:spPr>
      </p:pic>
      <p:grpSp>
        <p:nvGrpSpPr>
          <p:cNvPr id="11" name="Group 10">
            <a:extLst>
              <a:ext uri="{FF2B5EF4-FFF2-40B4-BE49-F238E27FC236}">
                <a16:creationId xmlns:a16="http://schemas.microsoft.com/office/drawing/2014/main" id="{6D13339F-9684-920F-A4FC-94A5EACB033C}"/>
              </a:ext>
            </a:extLst>
          </p:cNvPr>
          <p:cNvGrpSpPr/>
          <p:nvPr/>
        </p:nvGrpSpPr>
        <p:grpSpPr>
          <a:xfrm>
            <a:off x="1028700" y="8530866"/>
            <a:ext cx="3443608" cy="723046"/>
            <a:chOff x="0" y="-38100"/>
            <a:chExt cx="906958" cy="190432"/>
          </a:xfrm>
        </p:grpSpPr>
        <p:sp>
          <p:nvSpPr>
            <p:cNvPr id="12" name="Freeform 6">
              <a:extLst>
                <a:ext uri="{FF2B5EF4-FFF2-40B4-BE49-F238E27FC236}">
                  <a16:creationId xmlns:a16="http://schemas.microsoft.com/office/drawing/2014/main" id="{A075CA5B-B0C2-61A4-68F3-5DB7BB95F9BA}"/>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1" name="TextBox 7">
              <a:extLst>
                <a:ext uri="{FF2B5EF4-FFF2-40B4-BE49-F238E27FC236}">
                  <a16:creationId xmlns:a16="http://schemas.microsoft.com/office/drawing/2014/main" id="{58971078-3993-4124-5C93-B5CEE8D9BD07}"/>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2" name="Freeform 8">
            <a:extLst>
              <a:ext uri="{FF2B5EF4-FFF2-40B4-BE49-F238E27FC236}">
                <a16:creationId xmlns:a16="http://schemas.microsoft.com/office/drawing/2014/main" id="{C08DAB36-02DD-4948-1B44-A85DB6E45450}"/>
              </a:ext>
            </a:extLst>
          </p:cNvPr>
          <p:cNvSpPr/>
          <p:nvPr/>
        </p:nvSpPr>
        <p:spPr>
          <a:xfrm>
            <a:off x="1273364" y="8806232"/>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3" name="TextBox 15">
            <a:extLst>
              <a:ext uri="{FF2B5EF4-FFF2-40B4-BE49-F238E27FC236}">
                <a16:creationId xmlns:a16="http://schemas.microsoft.com/office/drawing/2014/main" id="{2AB8EE67-6C43-CEBC-1A35-2F1BB5094700}"/>
              </a:ext>
            </a:extLst>
          </p:cNvPr>
          <p:cNvSpPr txBox="1"/>
          <p:nvPr/>
        </p:nvSpPr>
        <p:spPr>
          <a:xfrm>
            <a:off x="1812497" y="8853857"/>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29308" y="3569623"/>
            <a:ext cx="5033420" cy="5684289"/>
            <a:chOff x="0" y="0"/>
            <a:chExt cx="1325674" cy="1497097"/>
          </a:xfrm>
        </p:grpSpPr>
        <p:sp>
          <p:nvSpPr>
            <p:cNvPr id="11" name="Freeform 11"/>
            <p:cNvSpPr/>
            <p:nvPr/>
          </p:nvSpPr>
          <p:spPr>
            <a:xfrm>
              <a:off x="0" y="0"/>
              <a:ext cx="1325674" cy="1497097"/>
            </a:xfrm>
            <a:custGeom>
              <a:avLst/>
              <a:gdLst/>
              <a:ahLst/>
              <a:cxnLst/>
              <a:rect l="l" t="t" r="r" b="b"/>
              <a:pathLst>
                <a:path w="1325674" h="1497097">
                  <a:moveTo>
                    <a:pt x="0" y="0"/>
                  </a:moveTo>
                  <a:lnTo>
                    <a:pt x="1325674" y="0"/>
                  </a:lnTo>
                  <a:lnTo>
                    <a:pt x="1325674" y="1497097"/>
                  </a:lnTo>
                  <a:lnTo>
                    <a:pt x="0" y="1497097"/>
                  </a:lnTo>
                  <a:close/>
                </a:path>
              </a:pathLst>
            </a:custGeom>
            <a:solidFill>
              <a:srgbClr val="14213D"/>
            </a:solidFill>
          </p:spPr>
          <p:txBody>
            <a:bodyPr/>
            <a:lstStyle/>
            <a:p>
              <a:endParaRPr lang="en-AU"/>
            </a:p>
          </p:txBody>
        </p:sp>
        <p:sp>
          <p:nvSpPr>
            <p:cNvPr id="12" name="TextBox 12"/>
            <p:cNvSpPr txBox="1"/>
            <p:nvPr/>
          </p:nvSpPr>
          <p:spPr>
            <a:xfrm>
              <a:off x="0" y="-38100"/>
              <a:ext cx="1325674" cy="1535197"/>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28700" y="3424963"/>
            <a:ext cx="7933949" cy="6862038"/>
            <a:chOff x="0" y="0"/>
            <a:chExt cx="2089600" cy="2723648"/>
          </a:xfrm>
        </p:grpSpPr>
        <p:sp>
          <p:nvSpPr>
            <p:cNvPr id="8" name="Freeform 8"/>
            <p:cNvSpPr/>
            <p:nvPr/>
          </p:nvSpPr>
          <p:spPr>
            <a:xfrm>
              <a:off x="0" y="0"/>
              <a:ext cx="2089600" cy="2723648"/>
            </a:xfrm>
            <a:custGeom>
              <a:avLst/>
              <a:gdLst/>
              <a:ahLst/>
              <a:cxnLst/>
              <a:rect l="l" t="t" r="r" b="b"/>
              <a:pathLst>
                <a:path w="2089600" h="2723648">
                  <a:moveTo>
                    <a:pt x="0" y="0"/>
                  </a:moveTo>
                  <a:lnTo>
                    <a:pt x="2089600" y="0"/>
                  </a:lnTo>
                  <a:lnTo>
                    <a:pt x="2089600" y="2723648"/>
                  </a:lnTo>
                  <a:lnTo>
                    <a:pt x="0" y="2723648"/>
                  </a:lnTo>
                  <a:close/>
                </a:path>
              </a:pathLst>
            </a:custGeom>
            <a:solidFill>
              <a:srgbClr val="E5E5E5"/>
            </a:solidFill>
          </p:spPr>
          <p:txBody>
            <a:bodyPr/>
            <a:lstStyle/>
            <a:p>
              <a:endParaRPr lang="en-AU"/>
            </a:p>
          </p:txBody>
        </p:sp>
        <p:sp>
          <p:nvSpPr>
            <p:cNvPr id="9" name="TextBox 9"/>
            <p:cNvSpPr txBox="1"/>
            <p:nvPr/>
          </p:nvSpPr>
          <p:spPr>
            <a:xfrm>
              <a:off x="0" y="-38100"/>
              <a:ext cx="2089600" cy="2761748"/>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028700" y="1033088"/>
            <a:ext cx="8428538" cy="2402813"/>
          </a:xfrm>
          <a:prstGeom prst="rect">
            <a:avLst/>
          </a:prstGeom>
        </p:spPr>
        <p:txBody>
          <a:bodyPr lIns="0" tIns="0" rIns="0" bIns="0" rtlCol="0" anchor="t">
            <a:spAutoFit/>
          </a:bodyPr>
          <a:lstStyle/>
          <a:p>
            <a:pPr algn="l">
              <a:lnSpc>
                <a:spcPts val="8776"/>
              </a:lnSpc>
            </a:pPr>
            <a:r>
              <a:rPr lang="en-US" sz="10205" b="1" spc="-510">
                <a:solidFill>
                  <a:srgbClr val="14213D"/>
                </a:solidFill>
                <a:latin typeface="Helios Bold"/>
                <a:ea typeface="Helios Bold"/>
                <a:cs typeface="Helios Bold"/>
                <a:sym typeface="Helios Bold"/>
              </a:rPr>
              <a:t>Thank you and next steps</a:t>
            </a:r>
          </a:p>
        </p:txBody>
      </p:sp>
      <p:sp>
        <p:nvSpPr>
          <p:cNvPr id="14" name="TextBox 14"/>
          <p:cNvSpPr txBox="1"/>
          <p:nvPr/>
        </p:nvSpPr>
        <p:spPr>
          <a:xfrm>
            <a:off x="1823183" y="4428808"/>
            <a:ext cx="6288294" cy="4873129"/>
          </a:xfrm>
          <a:prstGeom prst="rect">
            <a:avLst/>
          </a:prstGeom>
        </p:spPr>
        <p:txBody>
          <a:bodyPr lIns="0" tIns="0" rIns="0" bIns="0" rtlCol="0" anchor="t">
            <a:spAutoFit/>
          </a:bodyPr>
          <a:lstStyle/>
          <a:p>
            <a:pPr algn="l">
              <a:lnSpc>
                <a:spcPts val="2040"/>
              </a:lnSpc>
            </a:pPr>
            <a:r>
              <a:rPr lang="en-US" sz="1700" b="1" spc="-68" dirty="0">
                <a:solidFill>
                  <a:srgbClr val="14213D"/>
                </a:solidFill>
                <a:latin typeface="Helios Bold"/>
                <a:ea typeface="Helios Bold"/>
                <a:cs typeface="Helios Bold"/>
                <a:sym typeface="Helios Bold"/>
              </a:rPr>
              <a:t>Thank you for taking the time to meet today and explore the value of life insurance.</a:t>
            </a:r>
          </a:p>
          <a:p>
            <a:pPr algn="l">
              <a:lnSpc>
                <a:spcPts val="2040"/>
              </a:lnSpc>
            </a:pPr>
            <a:endParaRPr lang="en-US" sz="1700" b="1" spc="-68" dirty="0">
              <a:solidFill>
                <a:srgbClr val="14213D"/>
              </a:solidFill>
              <a:latin typeface="Helios Bold"/>
              <a:ea typeface="Helios Bold"/>
              <a:cs typeface="Helios Bold"/>
              <a:sym typeface="Helios Bold"/>
            </a:endParaRPr>
          </a:p>
          <a:p>
            <a:pPr algn="l">
              <a:lnSpc>
                <a:spcPts val="2040"/>
              </a:lnSpc>
            </a:pPr>
            <a:r>
              <a:rPr lang="en-US" sz="1700" spc="-68" dirty="0">
                <a:solidFill>
                  <a:srgbClr val="14213D"/>
                </a:solidFill>
                <a:latin typeface="Helios"/>
                <a:ea typeface="Helios"/>
                <a:cs typeface="Helios"/>
                <a:sym typeface="Helios"/>
              </a:rPr>
              <a:t>Here's a quick recap of what we covered:</a:t>
            </a:r>
          </a:p>
          <a:p>
            <a:pPr algn="l">
              <a:lnSpc>
                <a:spcPts val="2040"/>
              </a:lnSpc>
            </a:pPr>
            <a:endParaRPr lang="en-US" sz="1700" spc="-68" dirty="0">
              <a:solidFill>
                <a:srgbClr val="14213D"/>
              </a:solidFill>
              <a:latin typeface="Helios"/>
              <a:ea typeface="Helios"/>
              <a:cs typeface="Helios"/>
              <a:sym typeface="Helios"/>
            </a:endParaRPr>
          </a:p>
          <a:p>
            <a:pPr marL="367032" lvl="1" indent="-183516" algn="l">
              <a:lnSpc>
                <a:spcPts val="2040"/>
              </a:lnSpc>
              <a:buFont typeface="Arial"/>
              <a:buChar char="•"/>
            </a:pPr>
            <a:r>
              <a:rPr lang="en-US" sz="1700" spc="-68" dirty="0">
                <a:solidFill>
                  <a:srgbClr val="14213D"/>
                </a:solidFill>
                <a:latin typeface="Helios"/>
                <a:ea typeface="Helios"/>
                <a:cs typeface="Helios"/>
                <a:sym typeface="Helios"/>
              </a:rPr>
              <a:t>Life insurance can provide financial security and peace of mind.</a:t>
            </a:r>
          </a:p>
          <a:p>
            <a:pPr marL="367032" lvl="1" indent="-183516" algn="l">
              <a:lnSpc>
                <a:spcPts val="2040"/>
              </a:lnSpc>
              <a:buFont typeface="Arial"/>
              <a:buChar char="•"/>
            </a:pPr>
            <a:r>
              <a:rPr lang="en-US" sz="1700" spc="-68" dirty="0">
                <a:solidFill>
                  <a:srgbClr val="14213D"/>
                </a:solidFill>
                <a:latin typeface="Helios"/>
                <a:ea typeface="Helios"/>
                <a:cs typeface="Helios"/>
                <a:sym typeface="Helios"/>
              </a:rPr>
              <a:t>Different types of cover are available to suit your unique needs and goals.</a:t>
            </a:r>
          </a:p>
          <a:p>
            <a:pPr marL="367032" lvl="1" indent="-183516" algn="l">
              <a:lnSpc>
                <a:spcPts val="2040"/>
              </a:lnSpc>
              <a:buFont typeface="Arial"/>
              <a:buChar char="•"/>
            </a:pPr>
            <a:r>
              <a:rPr lang="en-US" sz="1700" spc="-68" dirty="0">
                <a:solidFill>
                  <a:srgbClr val="14213D"/>
                </a:solidFill>
                <a:latin typeface="Helios"/>
                <a:ea typeface="Helios"/>
                <a:cs typeface="Helios"/>
                <a:sym typeface="Helios"/>
              </a:rPr>
              <a:t>Real-life examples show how the right cover can make a big difference during difficult times.</a:t>
            </a:r>
          </a:p>
          <a:p>
            <a:pPr algn="l">
              <a:lnSpc>
                <a:spcPts val="2040"/>
              </a:lnSpc>
            </a:pPr>
            <a:endParaRPr lang="en-US" sz="1700" spc="-68" dirty="0">
              <a:solidFill>
                <a:srgbClr val="14213D"/>
              </a:solidFill>
              <a:latin typeface="Helios"/>
              <a:ea typeface="Helios"/>
              <a:cs typeface="Helios"/>
              <a:sym typeface="Helios"/>
            </a:endParaRPr>
          </a:p>
          <a:p>
            <a:pPr algn="l">
              <a:lnSpc>
                <a:spcPts val="2040"/>
              </a:lnSpc>
            </a:pPr>
            <a:r>
              <a:rPr lang="en-US" sz="1700" b="1" spc="-68" dirty="0">
                <a:solidFill>
                  <a:srgbClr val="14213D"/>
                </a:solidFill>
                <a:latin typeface="Helios Bold"/>
                <a:ea typeface="Helios Bold"/>
                <a:cs typeface="Helios Bold"/>
                <a:sym typeface="Helios Bold"/>
              </a:rPr>
              <a:t>Next Steps</a:t>
            </a:r>
          </a:p>
          <a:p>
            <a:pPr algn="l">
              <a:lnSpc>
                <a:spcPts val="2040"/>
              </a:lnSpc>
            </a:pPr>
            <a:endParaRPr lang="en-US" sz="1700" b="1" spc="-68" dirty="0">
              <a:solidFill>
                <a:srgbClr val="14213D"/>
              </a:solidFill>
              <a:latin typeface="Helios Bold"/>
              <a:ea typeface="Helios Bold"/>
              <a:cs typeface="Helios Bold"/>
              <a:sym typeface="Helios Bold"/>
            </a:endParaRPr>
          </a:p>
          <a:p>
            <a:pPr algn="l">
              <a:lnSpc>
                <a:spcPts val="2040"/>
              </a:lnSpc>
            </a:pPr>
            <a:r>
              <a:rPr lang="en-US" sz="1700" spc="-68" dirty="0">
                <a:solidFill>
                  <a:srgbClr val="14213D"/>
                </a:solidFill>
                <a:latin typeface="Helios"/>
                <a:ea typeface="Helios"/>
                <a:cs typeface="Helios"/>
                <a:sym typeface="Helios"/>
              </a:rPr>
              <a:t>Take some time to reflect on your current situation and how life insurance could support your financial goals. </a:t>
            </a:r>
          </a:p>
          <a:p>
            <a:pPr algn="l">
              <a:lnSpc>
                <a:spcPts val="2040"/>
              </a:lnSpc>
            </a:pPr>
            <a:endParaRPr lang="en-US" sz="1700" spc="-68" dirty="0">
              <a:solidFill>
                <a:srgbClr val="14213D"/>
              </a:solidFill>
              <a:latin typeface="Helios"/>
              <a:ea typeface="Helios"/>
              <a:cs typeface="Helios"/>
              <a:sym typeface="Helios"/>
            </a:endParaRPr>
          </a:p>
          <a:p>
            <a:pPr algn="l">
              <a:lnSpc>
                <a:spcPts val="2040"/>
              </a:lnSpc>
            </a:pPr>
            <a:r>
              <a:rPr lang="en-US" sz="1700" spc="-68" dirty="0">
                <a:solidFill>
                  <a:srgbClr val="14213D"/>
                </a:solidFill>
                <a:latin typeface="Helios"/>
                <a:ea typeface="Helios"/>
                <a:cs typeface="Helios"/>
                <a:sym typeface="Helios"/>
              </a:rPr>
              <a:t>When you're ready, we can work together to build a personalised plan that fits you perfectly.</a:t>
            </a:r>
          </a:p>
          <a:p>
            <a:pPr algn="l">
              <a:lnSpc>
                <a:spcPts val="2040"/>
              </a:lnSpc>
            </a:pPr>
            <a:endParaRPr lang="en-US" sz="1700" spc="-68" dirty="0">
              <a:solidFill>
                <a:srgbClr val="14213D"/>
              </a:solidFill>
              <a:latin typeface="Helios"/>
              <a:ea typeface="Helios"/>
              <a:cs typeface="Helios"/>
              <a:sym typeface="Helios"/>
            </a:endParaRPr>
          </a:p>
        </p:txBody>
      </p:sp>
      <p:pic>
        <p:nvPicPr>
          <p:cNvPr id="16" name="Picture 15" descr="Woman with kids on beach">
            <a:extLst>
              <a:ext uri="{FF2B5EF4-FFF2-40B4-BE49-F238E27FC236}">
                <a16:creationId xmlns:a16="http://schemas.microsoft.com/office/drawing/2014/main" id="{3FE931E2-84D2-F4D6-3479-EB84B6F612E1}"/>
              </a:ext>
            </a:extLst>
          </p:cNvPr>
          <p:cNvPicPr>
            <a:picLocks noChangeAspect="1"/>
          </p:cNvPicPr>
          <p:nvPr/>
        </p:nvPicPr>
        <p:blipFill>
          <a:blip r:embed="rId2" cstate="print">
            <a:extLst>
              <a:ext uri="{28A0092B-C50C-407E-A947-70E740481C1C}">
                <a14:useLocalDpi xmlns:a14="http://schemas.microsoft.com/office/drawing/2010/main" val="0"/>
              </a:ext>
            </a:extLst>
          </a:blip>
          <a:srcRect l="21905" t="1406" r="25141"/>
          <a:stretch>
            <a:fillRect/>
          </a:stretch>
        </p:blipFill>
        <p:spPr>
          <a:xfrm>
            <a:off x="11006557" y="948816"/>
            <a:ext cx="6252743" cy="7761942"/>
          </a:xfrm>
          <a:prstGeom prst="rect">
            <a:avLst/>
          </a:prstGeom>
        </p:spPr>
      </p:pic>
      <p:grpSp>
        <p:nvGrpSpPr>
          <p:cNvPr id="2" name="Group 1">
            <a:extLst>
              <a:ext uri="{FF2B5EF4-FFF2-40B4-BE49-F238E27FC236}">
                <a16:creationId xmlns:a16="http://schemas.microsoft.com/office/drawing/2014/main" id="{EB1E2F16-0BAC-9684-421E-DB6D25D30D6A}"/>
              </a:ext>
            </a:extLst>
          </p:cNvPr>
          <p:cNvGrpSpPr/>
          <p:nvPr/>
        </p:nvGrpSpPr>
        <p:grpSpPr>
          <a:xfrm>
            <a:off x="13815692" y="8516652"/>
            <a:ext cx="3443608" cy="723046"/>
            <a:chOff x="0" y="-38100"/>
            <a:chExt cx="906958" cy="190432"/>
          </a:xfrm>
        </p:grpSpPr>
        <p:sp>
          <p:nvSpPr>
            <p:cNvPr id="3" name="Freeform 6">
              <a:extLst>
                <a:ext uri="{FF2B5EF4-FFF2-40B4-BE49-F238E27FC236}">
                  <a16:creationId xmlns:a16="http://schemas.microsoft.com/office/drawing/2014/main" id="{D5DCC080-E8C4-7C6C-55F8-CB269F4E529D}"/>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15" name="TextBox 7">
              <a:extLst>
                <a:ext uri="{FF2B5EF4-FFF2-40B4-BE49-F238E27FC236}">
                  <a16:creationId xmlns:a16="http://schemas.microsoft.com/office/drawing/2014/main" id="{76308FBA-2A78-9AF2-00BB-E52963C6CD5B}"/>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17" name="Freeform 8">
            <a:extLst>
              <a:ext uri="{FF2B5EF4-FFF2-40B4-BE49-F238E27FC236}">
                <a16:creationId xmlns:a16="http://schemas.microsoft.com/office/drawing/2014/main" id="{1715521B-3B85-28F1-0595-4EFD67615F41}"/>
              </a:ext>
            </a:extLst>
          </p:cNvPr>
          <p:cNvSpPr/>
          <p:nvPr/>
        </p:nvSpPr>
        <p:spPr>
          <a:xfrm>
            <a:off x="14060356" y="8792018"/>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8" name="TextBox 15">
            <a:extLst>
              <a:ext uri="{FF2B5EF4-FFF2-40B4-BE49-F238E27FC236}">
                <a16:creationId xmlns:a16="http://schemas.microsoft.com/office/drawing/2014/main" id="{B746835A-3FFE-051B-9591-1157FD7FE8BE}"/>
              </a:ext>
            </a:extLst>
          </p:cNvPr>
          <p:cNvSpPr txBox="1"/>
          <p:nvPr/>
        </p:nvSpPr>
        <p:spPr>
          <a:xfrm>
            <a:off x="14599489" y="8839643"/>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38237" y="1028700"/>
            <a:ext cx="6321063" cy="8229600"/>
            <a:chOff x="0" y="0"/>
            <a:chExt cx="1664807" cy="2167467"/>
          </a:xfrm>
        </p:grpSpPr>
        <p:sp>
          <p:nvSpPr>
            <p:cNvPr id="3" name="Freeform 3"/>
            <p:cNvSpPr/>
            <p:nvPr/>
          </p:nvSpPr>
          <p:spPr>
            <a:xfrm>
              <a:off x="0" y="0"/>
              <a:ext cx="1664807" cy="2167467"/>
            </a:xfrm>
            <a:custGeom>
              <a:avLst/>
              <a:gdLst/>
              <a:ahLst/>
              <a:cxnLst/>
              <a:rect l="l" t="t" r="r" b="b"/>
              <a:pathLst>
                <a:path w="1664807" h="2167467">
                  <a:moveTo>
                    <a:pt x="0" y="0"/>
                  </a:moveTo>
                  <a:lnTo>
                    <a:pt x="1664807" y="0"/>
                  </a:lnTo>
                  <a:lnTo>
                    <a:pt x="1664807" y="2167467"/>
                  </a:lnTo>
                  <a:lnTo>
                    <a:pt x="0" y="2167467"/>
                  </a:lnTo>
                  <a:close/>
                </a:path>
              </a:pathLst>
            </a:custGeom>
            <a:solidFill>
              <a:srgbClr val="14213D"/>
            </a:solidFill>
          </p:spPr>
          <p:txBody>
            <a:bodyPr/>
            <a:lstStyle/>
            <a:p>
              <a:endParaRPr lang="en-AU"/>
            </a:p>
          </p:txBody>
        </p:sp>
        <p:sp>
          <p:nvSpPr>
            <p:cNvPr id="4" name="TextBox 4"/>
            <p:cNvSpPr txBox="1"/>
            <p:nvPr/>
          </p:nvSpPr>
          <p:spPr>
            <a:xfrm>
              <a:off x="0" y="-38100"/>
              <a:ext cx="1664807"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1033088"/>
            <a:ext cx="8428538" cy="2283638"/>
          </a:xfrm>
          <a:prstGeom prst="rect">
            <a:avLst/>
          </a:prstGeom>
        </p:spPr>
        <p:txBody>
          <a:bodyPr lIns="0" tIns="0" rIns="0" bIns="0" rtlCol="0" anchor="t">
            <a:spAutoFit/>
          </a:bodyPr>
          <a:lstStyle/>
          <a:p>
            <a:pPr algn="l">
              <a:lnSpc>
                <a:spcPts val="8776"/>
              </a:lnSpc>
            </a:pPr>
            <a:r>
              <a:rPr lang="en-US" sz="10205" b="1" spc="-510" dirty="0">
                <a:solidFill>
                  <a:srgbClr val="14213D"/>
                </a:solidFill>
                <a:latin typeface="Helios Bold"/>
                <a:ea typeface="Helios Bold"/>
                <a:cs typeface="Helios Bold"/>
                <a:sym typeface="Helios Bold"/>
              </a:rPr>
              <a:t>Get in touch with us</a:t>
            </a:r>
          </a:p>
        </p:txBody>
      </p:sp>
      <p:grpSp>
        <p:nvGrpSpPr>
          <p:cNvPr id="9" name="Group 9"/>
          <p:cNvGrpSpPr/>
          <p:nvPr/>
        </p:nvGrpSpPr>
        <p:grpSpPr>
          <a:xfrm>
            <a:off x="0" y="6855401"/>
            <a:ext cx="6459894" cy="3431599"/>
            <a:chOff x="0" y="0"/>
            <a:chExt cx="2089600" cy="1859414"/>
          </a:xfrm>
        </p:grpSpPr>
        <p:sp>
          <p:nvSpPr>
            <p:cNvPr id="10" name="Freeform 10"/>
            <p:cNvSpPr/>
            <p:nvPr/>
          </p:nvSpPr>
          <p:spPr>
            <a:xfrm>
              <a:off x="0" y="0"/>
              <a:ext cx="2089600" cy="1859414"/>
            </a:xfrm>
            <a:custGeom>
              <a:avLst/>
              <a:gdLst/>
              <a:ahLst/>
              <a:cxnLst/>
              <a:rect l="l" t="t" r="r" b="b"/>
              <a:pathLst>
                <a:path w="2089600" h="1859414">
                  <a:moveTo>
                    <a:pt x="0" y="0"/>
                  </a:moveTo>
                  <a:lnTo>
                    <a:pt x="2089600" y="0"/>
                  </a:lnTo>
                  <a:lnTo>
                    <a:pt x="2089600" y="1859414"/>
                  </a:lnTo>
                  <a:lnTo>
                    <a:pt x="0" y="1859414"/>
                  </a:lnTo>
                  <a:close/>
                </a:path>
              </a:pathLst>
            </a:custGeom>
            <a:solidFill>
              <a:srgbClr val="E5E5E5"/>
            </a:solidFill>
          </p:spPr>
          <p:txBody>
            <a:bodyPr/>
            <a:lstStyle/>
            <a:p>
              <a:endParaRPr lang="en-AU"/>
            </a:p>
          </p:txBody>
        </p:sp>
        <p:sp>
          <p:nvSpPr>
            <p:cNvPr id="11" name="TextBox 11"/>
            <p:cNvSpPr txBox="1"/>
            <p:nvPr/>
          </p:nvSpPr>
          <p:spPr>
            <a:xfrm>
              <a:off x="0" y="-38100"/>
              <a:ext cx="2089600" cy="189751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6459894" y="3094834"/>
            <a:ext cx="5665700" cy="6163466"/>
            <a:chOff x="0" y="0"/>
            <a:chExt cx="877765" cy="954882"/>
          </a:xfrm>
        </p:grpSpPr>
        <p:sp>
          <p:nvSpPr>
            <p:cNvPr id="13" name="Freeform 13"/>
            <p:cNvSpPr/>
            <p:nvPr/>
          </p:nvSpPr>
          <p:spPr>
            <a:xfrm>
              <a:off x="0" y="0"/>
              <a:ext cx="877765" cy="954882"/>
            </a:xfrm>
            <a:custGeom>
              <a:avLst/>
              <a:gdLst/>
              <a:ahLst/>
              <a:cxnLst/>
              <a:rect l="l" t="t" r="r" b="b"/>
              <a:pathLst>
                <a:path w="877765" h="954882">
                  <a:moveTo>
                    <a:pt x="0" y="0"/>
                  </a:moveTo>
                  <a:lnTo>
                    <a:pt x="877765" y="0"/>
                  </a:lnTo>
                  <a:lnTo>
                    <a:pt x="877765" y="954882"/>
                  </a:lnTo>
                  <a:lnTo>
                    <a:pt x="0" y="954882"/>
                  </a:lnTo>
                  <a:close/>
                </a:path>
              </a:pathLst>
            </a:custGeom>
            <a:blipFill>
              <a:blip r:embed="rId2"/>
              <a:stretch>
                <a:fillRect l="-63280"/>
              </a:stretch>
            </a:blipFill>
          </p:spPr>
          <p:txBody>
            <a:bodyPr/>
            <a:lstStyle/>
            <a:p>
              <a:endParaRPr lang="en-AU"/>
            </a:p>
          </p:txBody>
        </p:sp>
      </p:grpSp>
      <p:sp>
        <p:nvSpPr>
          <p:cNvPr id="14" name="TextBox 14"/>
          <p:cNvSpPr txBox="1"/>
          <p:nvPr/>
        </p:nvSpPr>
        <p:spPr>
          <a:xfrm>
            <a:off x="1028700" y="7705923"/>
            <a:ext cx="4290979" cy="1552575"/>
          </a:xfrm>
          <a:prstGeom prst="rect">
            <a:avLst/>
          </a:prstGeom>
        </p:spPr>
        <p:txBody>
          <a:bodyPr lIns="0" tIns="0" rIns="0" bIns="0" rtlCol="0" anchor="t">
            <a:spAutoFit/>
          </a:bodyPr>
          <a:lstStyle/>
          <a:p>
            <a:pPr algn="l">
              <a:lnSpc>
                <a:spcPts val="2040"/>
              </a:lnSpc>
            </a:pPr>
            <a:r>
              <a:rPr lang="en-US" sz="1700" spc="-68">
                <a:solidFill>
                  <a:srgbClr val="14213D"/>
                </a:solidFill>
                <a:latin typeface="Helios"/>
                <a:ea typeface="Helios"/>
                <a:cs typeface="Helios"/>
                <a:sym typeface="Helios"/>
              </a:rPr>
              <a:t>Company Name: </a:t>
            </a:r>
          </a:p>
          <a:p>
            <a:pPr algn="l">
              <a:lnSpc>
                <a:spcPts val="2040"/>
              </a:lnSpc>
            </a:pPr>
            <a:r>
              <a:rPr lang="en-US" sz="1700" spc="-68">
                <a:solidFill>
                  <a:srgbClr val="14213D"/>
                </a:solidFill>
                <a:latin typeface="Helios"/>
                <a:ea typeface="Helios"/>
                <a:cs typeface="Helios"/>
                <a:sym typeface="Helios"/>
              </a:rPr>
              <a:t>Contact Person: </a:t>
            </a:r>
          </a:p>
          <a:p>
            <a:pPr algn="l">
              <a:lnSpc>
                <a:spcPts val="2040"/>
              </a:lnSpc>
            </a:pPr>
            <a:r>
              <a:rPr lang="en-US" sz="1700" spc="-68">
                <a:solidFill>
                  <a:srgbClr val="14213D"/>
                </a:solidFill>
                <a:latin typeface="Helios"/>
                <a:ea typeface="Helios"/>
                <a:cs typeface="Helios"/>
                <a:sym typeface="Helios"/>
              </a:rPr>
              <a:t>Phone Number: </a:t>
            </a:r>
          </a:p>
          <a:p>
            <a:pPr algn="l">
              <a:lnSpc>
                <a:spcPts val="2040"/>
              </a:lnSpc>
            </a:pPr>
            <a:r>
              <a:rPr lang="en-US" sz="1700" spc="-68">
                <a:solidFill>
                  <a:srgbClr val="14213D"/>
                </a:solidFill>
                <a:latin typeface="Helios"/>
                <a:ea typeface="Helios"/>
                <a:cs typeface="Helios"/>
                <a:sym typeface="Helios"/>
              </a:rPr>
              <a:t>Email Address: </a:t>
            </a:r>
          </a:p>
          <a:p>
            <a:pPr algn="l">
              <a:lnSpc>
                <a:spcPts val="2040"/>
              </a:lnSpc>
            </a:pPr>
            <a:r>
              <a:rPr lang="en-US" sz="1700" spc="-68">
                <a:solidFill>
                  <a:srgbClr val="14213D"/>
                </a:solidFill>
                <a:latin typeface="Helios"/>
                <a:ea typeface="Helios"/>
                <a:cs typeface="Helios"/>
                <a:sym typeface="Helios"/>
              </a:rPr>
              <a:t>Social Media: </a:t>
            </a:r>
          </a:p>
          <a:p>
            <a:pPr algn="l">
              <a:lnSpc>
                <a:spcPts val="2040"/>
              </a:lnSpc>
            </a:pPr>
            <a:endParaRPr lang="en-US" sz="1700" spc="-68">
              <a:solidFill>
                <a:srgbClr val="14213D"/>
              </a:solidFill>
              <a:latin typeface="Helios"/>
              <a:ea typeface="Helios"/>
              <a:cs typeface="Helios"/>
              <a:sym typeface="Helios"/>
            </a:endParaRPr>
          </a:p>
        </p:txBody>
      </p:sp>
      <p:sp>
        <p:nvSpPr>
          <p:cNvPr id="15" name="TextBox 15"/>
          <p:cNvSpPr txBox="1"/>
          <p:nvPr/>
        </p:nvSpPr>
        <p:spPr>
          <a:xfrm>
            <a:off x="13427666" y="6573902"/>
            <a:ext cx="1784424" cy="266667"/>
          </a:xfrm>
          <a:prstGeom prst="rect">
            <a:avLst/>
          </a:prstGeom>
        </p:spPr>
        <p:txBody>
          <a:bodyPr lIns="0" tIns="0" rIns="0" bIns="0" rtlCol="0" anchor="t">
            <a:spAutoFit/>
          </a:bodyPr>
          <a:lstStyle/>
          <a:p>
            <a:pPr algn="l">
              <a:lnSpc>
                <a:spcPts val="2040"/>
              </a:lnSpc>
            </a:pPr>
            <a:r>
              <a:rPr lang="en-US" sz="1700" spc="-68">
                <a:solidFill>
                  <a:srgbClr val="E5E5E5"/>
                </a:solidFill>
                <a:latin typeface="Helios"/>
                <a:ea typeface="Helios"/>
                <a:cs typeface="Helios"/>
                <a:sym typeface="Helios"/>
              </a:rPr>
              <a:t>123-456-7890</a:t>
            </a:r>
          </a:p>
        </p:txBody>
      </p:sp>
      <p:sp>
        <p:nvSpPr>
          <p:cNvPr id="16" name="TextBox 16"/>
          <p:cNvSpPr txBox="1"/>
          <p:nvPr/>
        </p:nvSpPr>
        <p:spPr>
          <a:xfrm>
            <a:off x="13427666" y="7396595"/>
            <a:ext cx="2949808" cy="266667"/>
          </a:xfrm>
          <a:prstGeom prst="rect">
            <a:avLst/>
          </a:prstGeom>
        </p:spPr>
        <p:txBody>
          <a:bodyPr lIns="0" tIns="0" rIns="0" bIns="0" rtlCol="0" anchor="t">
            <a:spAutoFit/>
          </a:bodyPr>
          <a:lstStyle/>
          <a:p>
            <a:pPr algn="l">
              <a:lnSpc>
                <a:spcPts val="2040"/>
              </a:lnSpc>
            </a:pPr>
            <a:r>
              <a:rPr lang="en-US" sz="1700" spc="-68">
                <a:solidFill>
                  <a:srgbClr val="E5E5E5"/>
                </a:solidFill>
                <a:latin typeface="Helios"/>
                <a:ea typeface="Helios"/>
                <a:cs typeface="Helios"/>
                <a:sym typeface="Helios"/>
              </a:rPr>
              <a:t>www.reallygreatsite.com</a:t>
            </a:r>
          </a:p>
        </p:txBody>
      </p:sp>
      <p:sp>
        <p:nvSpPr>
          <p:cNvPr id="17" name="TextBox 17"/>
          <p:cNvSpPr txBox="1"/>
          <p:nvPr/>
        </p:nvSpPr>
        <p:spPr>
          <a:xfrm>
            <a:off x="13427666" y="8216850"/>
            <a:ext cx="2767716" cy="266667"/>
          </a:xfrm>
          <a:prstGeom prst="rect">
            <a:avLst/>
          </a:prstGeom>
        </p:spPr>
        <p:txBody>
          <a:bodyPr lIns="0" tIns="0" rIns="0" bIns="0" rtlCol="0" anchor="t">
            <a:spAutoFit/>
          </a:bodyPr>
          <a:lstStyle/>
          <a:p>
            <a:pPr algn="l">
              <a:lnSpc>
                <a:spcPts val="2040"/>
              </a:lnSpc>
            </a:pPr>
            <a:r>
              <a:rPr lang="en-US" sz="1700" spc="-68">
                <a:solidFill>
                  <a:srgbClr val="E5E5E5"/>
                </a:solidFill>
                <a:latin typeface="Helios"/>
                <a:ea typeface="Helios"/>
                <a:cs typeface="Helios"/>
                <a:sym typeface="Helios"/>
              </a:rPr>
              <a:t>hello@reallygreatsite.com</a:t>
            </a:r>
          </a:p>
        </p:txBody>
      </p:sp>
      <p:grpSp>
        <p:nvGrpSpPr>
          <p:cNvPr id="18" name="Group 17">
            <a:extLst>
              <a:ext uri="{FF2B5EF4-FFF2-40B4-BE49-F238E27FC236}">
                <a16:creationId xmlns:a16="http://schemas.microsoft.com/office/drawing/2014/main" id="{34409739-57FA-454B-01DC-21FAB4407A99}"/>
              </a:ext>
            </a:extLst>
          </p:cNvPr>
          <p:cNvGrpSpPr/>
          <p:nvPr/>
        </p:nvGrpSpPr>
        <p:grpSpPr>
          <a:xfrm>
            <a:off x="13815692" y="864677"/>
            <a:ext cx="3443608" cy="723046"/>
            <a:chOff x="0" y="-38100"/>
            <a:chExt cx="906958" cy="190432"/>
          </a:xfrm>
        </p:grpSpPr>
        <p:sp>
          <p:nvSpPr>
            <p:cNvPr id="19" name="Freeform 6">
              <a:extLst>
                <a:ext uri="{FF2B5EF4-FFF2-40B4-BE49-F238E27FC236}">
                  <a16:creationId xmlns:a16="http://schemas.microsoft.com/office/drawing/2014/main" id="{71D088FC-0CDA-301F-0133-EA6AAD6EF696}"/>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0" name="TextBox 7">
              <a:extLst>
                <a:ext uri="{FF2B5EF4-FFF2-40B4-BE49-F238E27FC236}">
                  <a16:creationId xmlns:a16="http://schemas.microsoft.com/office/drawing/2014/main" id="{2914D3A5-571B-B382-4801-C3A9622C4D8F}"/>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1" name="Freeform 8">
            <a:extLst>
              <a:ext uri="{FF2B5EF4-FFF2-40B4-BE49-F238E27FC236}">
                <a16:creationId xmlns:a16="http://schemas.microsoft.com/office/drawing/2014/main" id="{64321B49-D8FF-8BE4-44F7-027FBE196C70}"/>
              </a:ext>
            </a:extLst>
          </p:cNvPr>
          <p:cNvSpPr/>
          <p:nvPr/>
        </p:nvSpPr>
        <p:spPr>
          <a:xfrm>
            <a:off x="14060356" y="1140043"/>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2" name="TextBox 15">
            <a:extLst>
              <a:ext uri="{FF2B5EF4-FFF2-40B4-BE49-F238E27FC236}">
                <a16:creationId xmlns:a16="http://schemas.microsoft.com/office/drawing/2014/main" id="{3FF1FB19-6134-835F-8168-3BC09A8DAFF1}"/>
              </a:ext>
            </a:extLst>
          </p:cNvPr>
          <p:cNvSpPr txBox="1"/>
          <p:nvPr/>
        </p:nvSpPr>
        <p:spPr>
          <a:xfrm>
            <a:off x="14599489" y="1187668"/>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02573"/>
            <a:ext cx="1377315" cy="1084428"/>
            <a:chOff x="0" y="0"/>
            <a:chExt cx="390127" cy="303869"/>
          </a:xfrm>
        </p:grpSpPr>
        <p:sp>
          <p:nvSpPr>
            <p:cNvPr id="3" name="Freeform 3"/>
            <p:cNvSpPr/>
            <p:nvPr/>
          </p:nvSpPr>
          <p:spPr>
            <a:xfrm>
              <a:off x="0" y="0"/>
              <a:ext cx="390127" cy="303869"/>
            </a:xfrm>
            <a:custGeom>
              <a:avLst/>
              <a:gdLst/>
              <a:ahLst/>
              <a:cxnLst/>
              <a:rect l="l" t="t" r="r" b="b"/>
              <a:pathLst>
                <a:path w="390127" h="303869">
                  <a:moveTo>
                    <a:pt x="0" y="0"/>
                  </a:moveTo>
                  <a:lnTo>
                    <a:pt x="390127" y="0"/>
                  </a:lnTo>
                  <a:lnTo>
                    <a:pt x="390127" y="303869"/>
                  </a:lnTo>
                  <a:lnTo>
                    <a:pt x="0" y="303869"/>
                  </a:lnTo>
                  <a:close/>
                </a:path>
              </a:pathLst>
            </a:custGeom>
            <a:solidFill>
              <a:srgbClr val="E5E5E5"/>
            </a:solidFill>
          </p:spPr>
          <p:txBody>
            <a:bodyPr/>
            <a:lstStyle/>
            <a:p>
              <a:endParaRPr lang="en-AU"/>
            </a:p>
          </p:txBody>
        </p:sp>
        <p:sp>
          <p:nvSpPr>
            <p:cNvPr id="4" name="TextBox 4"/>
            <p:cNvSpPr txBox="1"/>
            <p:nvPr/>
          </p:nvSpPr>
          <p:spPr>
            <a:xfrm>
              <a:off x="0" y="-38100"/>
              <a:ext cx="390127" cy="34196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5143500"/>
            <a:ext cx="17259300" cy="5143500"/>
            <a:chOff x="0" y="0"/>
            <a:chExt cx="2673917" cy="796863"/>
          </a:xfrm>
        </p:grpSpPr>
        <p:sp>
          <p:nvSpPr>
            <p:cNvPr id="6" name="Freeform 6"/>
            <p:cNvSpPr/>
            <p:nvPr/>
          </p:nvSpPr>
          <p:spPr>
            <a:xfrm>
              <a:off x="0" y="0"/>
              <a:ext cx="2673917" cy="796863"/>
            </a:xfrm>
            <a:custGeom>
              <a:avLst/>
              <a:gdLst/>
              <a:ahLst/>
              <a:cxnLst/>
              <a:rect l="l" t="t" r="r" b="b"/>
              <a:pathLst>
                <a:path w="2673917" h="796863">
                  <a:moveTo>
                    <a:pt x="0" y="0"/>
                  </a:moveTo>
                  <a:lnTo>
                    <a:pt x="2673917" y="0"/>
                  </a:lnTo>
                  <a:lnTo>
                    <a:pt x="2673917" y="796863"/>
                  </a:lnTo>
                  <a:lnTo>
                    <a:pt x="0" y="796863"/>
                  </a:lnTo>
                  <a:close/>
                </a:path>
              </a:pathLst>
            </a:custGeom>
            <a:blipFill>
              <a:blip r:embed="rId2"/>
              <a:stretch>
                <a:fillRect t="-47253" b="-76310"/>
              </a:stretch>
            </a:blipFill>
          </p:spPr>
          <p:txBody>
            <a:bodyPr/>
            <a:lstStyle/>
            <a:p>
              <a:endParaRPr lang="en-AU"/>
            </a:p>
          </p:txBody>
        </p:sp>
      </p:grpSp>
      <p:sp>
        <p:nvSpPr>
          <p:cNvPr id="10" name="Freeform 10"/>
          <p:cNvSpPr/>
          <p:nvPr/>
        </p:nvSpPr>
        <p:spPr>
          <a:xfrm rot="-10800000">
            <a:off x="13022055" y="9056886"/>
            <a:ext cx="213673" cy="145686"/>
          </a:xfrm>
          <a:custGeom>
            <a:avLst/>
            <a:gdLst/>
            <a:ahLst/>
            <a:cxnLst/>
            <a:rect l="l" t="t" r="r" b="b"/>
            <a:pathLst>
              <a:path w="213673" h="145686">
                <a:moveTo>
                  <a:pt x="0" y="0"/>
                </a:moveTo>
                <a:lnTo>
                  <a:pt x="213673" y="0"/>
                </a:lnTo>
                <a:lnTo>
                  <a:pt x="213673" y="145686"/>
                </a:lnTo>
                <a:lnTo>
                  <a:pt x="0" y="145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1" name="TextBox 11"/>
          <p:cNvSpPr txBox="1"/>
          <p:nvPr/>
        </p:nvSpPr>
        <p:spPr>
          <a:xfrm>
            <a:off x="1028700" y="1200980"/>
            <a:ext cx="16230600" cy="1695456"/>
          </a:xfrm>
          <a:prstGeom prst="rect">
            <a:avLst/>
          </a:prstGeom>
        </p:spPr>
        <p:txBody>
          <a:bodyPr lIns="0" tIns="0" rIns="0" bIns="0" rtlCol="0" anchor="t">
            <a:spAutoFit/>
          </a:bodyPr>
          <a:lstStyle/>
          <a:p>
            <a:pPr algn="l">
              <a:lnSpc>
                <a:spcPts val="10080"/>
              </a:lnSpc>
            </a:pPr>
            <a:r>
              <a:rPr lang="en-US" sz="10723" b="1" spc="-536">
                <a:solidFill>
                  <a:srgbClr val="14213D"/>
                </a:solidFill>
                <a:latin typeface="Inter Tight Bold"/>
                <a:ea typeface="Inter Tight Bold"/>
                <a:cs typeface="Inter Tight Bold"/>
                <a:sym typeface="Inter Tight Bold"/>
              </a:rPr>
              <a:t>Why life insurance matters</a:t>
            </a:r>
          </a:p>
          <a:p>
            <a:pPr algn="l">
              <a:lnSpc>
                <a:spcPts val="3478"/>
              </a:lnSpc>
            </a:pPr>
            <a:endParaRPr lang="en-US" sz="10723" b="1" spc="-536">
              <a:solidFill>
                <a:srgbClr val="14213D"/>
              </a:solidFill>
              <a:latin typeface="Inter Tight Bold"/>
              <a:ea typeface="Inter Tight Bold"/>
              <a:cs typeface="Inter Tight Bold"/>
              <a:sym typeface="Inter Tight Bold"/>
            </a:endParaRPr>
          </a:p>
        </p:txBody>
      </p:sp>
      <p:sp>
        <p:nvSpPr>
          <p:cNvPr id="12" name="TextBox 12"/>
          <p:cNvSpPr txBox="1"/>
          <p:nvPr/>
        </p:nvSpPr>
        <p:spPr>
          <a:xfrm>
            <a:off x="1115467" y="463260"/>
            <a:ext cx="1848743" cy="323215"/>
          </a:xfrm>
          <a:prstGeom prst="rect">
            <a:avLst/>
          </a:prstGeom>
        </p:spPr>
        <p:txBody>
          <a:bodyPr lIns="0" tIns="0" rIns="0" bIns="0" rtlCol="0" anchor="t">
            <a:spAutoFit/>
          </a:bodyPr>
          <a:lstStyle/>
          <a:p>
            <a:pPr algn="ctr">
              <a:lnSpc>
                <a:spcPts val="2659"/>
              </a:lnSpc>
              <a:spcBef>
                <a:spcPct val="0"/>
              </a:spcBef>
            </a:pPr>
            <a:r>
              <a:rPr lang="en-US" sz="1899">
                <a:solidFill>
                  <a:srgbClr val="14213D"/>
                </a:solidFill>
                <a:latin typeface="Inter Tight"/>
                <a:ea typeface="Inter Tight"/>
                <a:cs typeface="Inter Tight"/>
                <a:sym typeface="Inter Tight"/>
              </a:rPr>
              <a:t>Presented by: xxx</a:t>
            </a:r>
          </a:p>
        </p:txBody>
      </p:sp>
      <p:sp>
        <p:nvSpPr>
          <p:cNvPr id="13" name="TextBox 13"/>
          <p:cNvSpPr txBox="1"/>
          <p:nvPr/>
        </p:nvSpPr>
        <p:spPr>
          <a:xfrm>
            <a:off x="1028700" y="3039312"/>
            <a:ext cx="6146623" cy="323215"/>
          </a:xfrm>
          <a:prstGeom prst="rect">
            <a:avLst/>
          </a:prstGeom>
        </p:spPr>
        <p:txBody>
          <a:bodyPr lIns="0" tIns="0" rIns="0" bIns="0" rtlCol="0" anchor="t">
            <a:spAutoFit/>
          </a:bodyPr>
          <a:lstStyle/>
          <a:p>
            <a:pPr algn="l">
              <a:lnSpc>
                <a:spcPts val="2659"/>
              </a:lnSpc>
              <a:spcBef>
                <a:spcPct val="0"/>
              </a:spcBef>
            </a:pPr>
            <a:r>
              <a:rPr lang="en-US" sz="1899">
                <a:solidFill>
                  <a:srgbClr val="14213D"/>
                </a:solidFill>
                <a:latin typeface="Inter Tight"/>
                <a:ea typeface="Inter Tight"/>
                <a:cs typeface="Inter Tight"/>
                <a:sym typeface="Inter Tight"/>
              </a:rPr>
              <a:t>Initial consultation meeting prepared for: xxx</a:t>
            </a:r>
          </a:p>
        </p:txBody>
      </p:sp>
      <p:grpSp>
        <p:nvGrpSpPr>
          <p:cNvPr id="16" name="Group 15">
            <a:extLst>
              <a:ext uri="{FF2B5EF4-FFF2-40B4-BE49-F238E27FC236}">
                <a16:creationId xmlns:a16="http://schemas.microsoft.com/office/drawing/2014/main" id="{CC3097F1-4C3A-1F0C-CEED-97F8DF270D2C}"/>
              </a:ext>
            </a:extLst>
          </p:cNvPr>
          <p:cNvGrpSpPr/>
          <p:nvPr/>
        </p:nvGrpSpPr>
        <p:grpSpPr>
          <a:xfrm>
            <a:off x="1028700" y="9567077"/>
            <a:ext cx="3443608" cy="723046"/>
            <a:chOff x="0" y="-38100"/>
            <a:chExt cx="906958" cy="190432"/>
          </a:xfrm>
        </p:grpSpPr>
        <p:sp>
          <p:nvSpPr>
            <p:cNvPr id="19" name="Freeform 6">
              <a:extLst>
                <a:ext uri="{FF2B5EF4-FFF2-40B4-BE49-F238E27FC236}">
                  <a16:creationId xmlns:a16="http://schemas.microsoft.com/office/drawing/2014/main" id="{5CFCAA11-DA48-C628-D90B-910A936432D7}"/>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0" name="TextBox 7">
              <a:extLst>
                <a:ext uri="{FF2B5EF4-FFF2-40B4-BE49-F238E27FC236}">
                  <a16:creationId xmlns:a16="http://schemas.microsoft.com/office/drawing/2014/main" id="{9E517BE6-86AB-B64E-4FE2-D8AC7BCA2BE2}"/>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17" name="Freeform 8">
            <a:extLst>
              <a:ext uri="{FF2B5EF4-FFF2-40B4-BE49-F238E27FC236}">
                <a16:creationId xmlns:a16="http://schemas.microsoft.com/office/drawing/2014/main" id="{3D1989CB-D73E-72E1-859C-750EDAC3AFC1}"/>
              </a:ext>
            </a:extLst>
          </p:cNvPr>
          <p:cNvSpPr/>
          <p:nvPr/>
        </p:nvSpPr>
        <p:spPr>
          <a:xfrm>
            <a:off x="1273364" y="9842443"/>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8" name="TextBox 15">
            <a:extLst>
              <a:ext uri="{FF2B5EF4-FFF2-40B4-BE49-F238E27FC236}">
                <a16:creationId xmlns:a16="http://schemas.microsoft.com/office/drawing/2014/main" id="{93549E50-5E6A-4D1B-BEE0-16F553EAEBDC}"/>
              </a:ext>
            </a:extLst>
          </p:cNvPr>
          <p:cNvSpPr txBox="1"/>
          <p:nvPr/>
        </p:nvSpPr>
        <p:spPr>
          <a:xfrm>
            <a:off x="1812497" y="9890068"/>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
        <p:nvSpPr>
          <p:cNvPr id="7" name="TextBox 13">
            <a:extLst>
              <a:ext uri="{FF2B5EF4-FFF2-40B4-BE49-F238E27FC236}">
                <a16:creationId xmlns:a16="http://schemas.microsoft.com/office/drawing/2014/main" id="{9BC34A91-EAE6-9493-0498-8115BE253492}"/>
              </a:ext>
            </a:extLst>
          </p:cNvPr>
          <p:cNvSpPr txBox="1"/>
          <p:nvPr/>
        </p:nvSpPr>
        <p:spPr>
          <a:xfrm>
            <a:off x="1010280" y="4300330"/>
            <a:ext cx="15757072" cy="66563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59"/>
              </a:lnSpc>
              <a:spcBef>
                <a:spcPct val="0"/>
              </a:spcBef>
            </a:pPr>
            <a:r>
              <a:rPr lang="en-AU" i="1" dirty="0"/>
              <a:t>[AFSL holder Ltd ABN 12 345 678 910 AFSL 987654] is the issuer of this material and responsible for its content.  Any advice it contains has been prepared without taking into account your objectives, financial situation or needs. Before acting on anything in this material, you should consider whether it is appropriate for your circumstances.</a:t>
            </a:r>
            <a:endParaRPr lang="en-US" sz="1899" i="1" dirty="0">
              <a:solidFill>
                <a:srgbClr val="14213D"/>
              </a:solidFill>
              <a:latin typeface="Inter Tight"/>
              <a:ea typeface="Inter Tight"/>
              <a:cs typeface="Inter Tight"/>
              <a:sym typeface="Inter T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22455" y="2481691"/>
            <a:ext cx="10229314" cy="865943"/>
            <a:chOff x="0" y="0"/>
            <a:chExt cx="1959367" cy="288232"/>
          </a:xfrm>
        </p:grpSpPr>
        <p:sp>
          <p:nvSpPr>
            <p:cNvPr id="6" name="Freeform 6"/>
            <p:cNvSpPr/>
            <p:nvPr/>
          </p:nvSpPr>
          <p:spPr>
            <a:xfrm>
              <a:off x="0" y="0"/>
              <a:ext cx="1959367" cy="288232"/>
            </a:xfrm>
            <a:custGeom>
              <a:avLst/>
              <a:gdLst/>
              <a:ahLst/>
              <a:cxnLst/>
              <a:rect l="l" t="t" r="r" b="b"/>
              <a:pathLst>
                <a:path w="1959367" h="288232">
                  <a:moveTo>
                    <a:pt x="0" y="0"/>
                  </a:moveTo>
                  <a:lnTo>
                    <a:pt x="1959367" y="0"/>
                  </a:lnTo>
                  <a:lnTo>
                    <a:pt x="1959367" y="288232"/>
                  </a:lnTo>
                  <a:lnTo>
                    <a:pt x="0" y="288232"/>
                  </a:lnTo>
                  <a:close/>
                </a:path>
              </a:pathLst>
            </a:custGeom>
            <a:solidFill>
              <a:srgbClr val="E5E5E5"/>
            </a:solidFill>
          </p:spPr>
          <p:txBody>
            <a:bodyPr/>
            <a:lstStyle/>
            <a:p>
              <a:endParaRPr lang="en-AU"/>
            </a:p>
          </p:txBody>
        </p:sp>
        <p:sp>
          <p:nvSpPr>
            <p:cNvPr id="7" name="TextBox 7"/>
            <p:cNvSpPr txBox="1"/>
            <p:nvPr/>
          </p:nvSpPr>
          <p:spPr>
            <a:xfrm>
              <a:off x="0" y="-38100"/>
              <a:ext cx="1959367" cy="32633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846370"/>
            <a:ext cx="10536260" cy="1208151"/>
          </a:xfrm>
          <a:prstGeom prst="rect">
            <a:avLst/>
          </a:prstGeom>
        </p:spPr>
        <p:txBody>
          <a:bodyPr lIns="0" tIns="0" rIns="0" bIns="0" rtlCol="0" anchor="t">
            <a:spAutoFit/>
          </a:bodyPr>
          <a:lstStyle/>
          <a:p>
            <a:pPr algn="l">
              <a:lnSpc>
                <a:spcPts val="4700"/>
              </a:lnSpc>
            </a:pPr>
            <a:r>
              <a:rPr lang="en-US" sz="5000" b="1" spc="-250">
                <a:solidFill>
                  <a:srgbClr val="14213D"/>
                </a:solidFill>
                <a:latin typeface="Inter Tight Bold"/>
                <a:ea typeface="Inter Tight Bold"/>
                <a:cs typeface="Inter Tight Bold"/>
                <a:sym typeface="Inter Tight Bold"/>
              </a:rPr>
              <a:t>Life insurance: protecting what matters most</a:t>
            </a:r>
          </a:p>
        </p:txBody>
      </p:sp>
      <p:sp>
        <p:nvSpPr>
          <p:cNvPr id="9" name="TextBox 9"/>
          <p:cNvSpPr txBox="1"/>
          <p:nvPr/>
        </p:nvSpPr>
        <p:spPr>
          <a:xfrm>
            <a:off x="14844880" y="2116528"/>
            <a:ext cx="3138319" cy="1231106"/>
          </a:xfrm>
          <a:prstGeom prst="rect">
            <a:avLst/>
          </a:prstGeom>
        </p:spPr>
        <p:txBody>
          <a:bodyPr wrap="square" lIns="0" tIns="0" rIns="0" bIns="0" rtlCol="0" anchor="t">
            <a:spAutoFit/>
          </a:bodyPr>
          <a:lstStyle/>
          <a:p>
            <a:pPr algn="l">
              <a:lnSpc>
                <a:spcPts val="2400"/>
              </a:lnSpc>
            </a:pPr>
            <a:r>
              <a:rPr lang="en-US" sz="2000" b="1" i="1" spc="-80" dirty="0">
                <a:solidFill>
                  <a:srgbClr val="14213D"/>
                </a:solidFill>
                <a:latin typeface="Inter Tight Bold Italics"/>
                <a:ea typeface="Inter Tight Bold Italics"/>
                <a:cs typeface="Inter Tight Bold Italics"/>
                <a:sym typeface="Inter Tight Bold Italics"/>
              </a:rPr>
              <a:t>1 in 3 families would struggle</a:t>
            </a:r>
            <a:r>
              <a:rPr lang="en-US" sz="2000" i="1" spc="-80" dirty="0">
                <a:solidFill>
                  <a:srgbClr val="14213D"/>
                </a:solidFill>
                <a:latin typeface="Inter Tight Italics"/>
                <a:ea typeface="Inter Tight Italics"/>
                <a:cs typeface="Inter Tight Italics"/>
                <a:sym typeface="Inter Tight Italics"/>
              </a:rPr>
              <a:t> to meet everyday living expenses within 3 months of the primary earner’s death.</a:t>
            </a:r>
            <a:r>
              <a:rPr lang="en-US" sz="2000" i="1" spc="-80" baseline="40000" dirty="0">
                <a:solidFill>
                  <a:srgbClr val="14213D"/>
                </a:solidFill>
                <a:latin typeface="Inter Tight Italics"/>
                <a:ea typeface="Inter Tight Italics"/>
                <a:cs typeface="Inter Tight Italics"/>
                <a:sym typeface="Inter Tight Italics"/>
              </a:rPr>
              <a:t>1</a:t>
            </a:r>
          </a:p>
        </p:txBody>
      </p:sp>
      <p:sp>
        <p:nvSpPr>
          <p:cNvPr id="10" name="TextBox 10"/>
          <p:cNvSpPr txBox="1"/>
          <p:nvPr/>
        </p:nvSpPr>
        <p:spPr>
          <a:xfrm>
            <a:off x="1022455" y="2542430"/>
            <a:ext cx="10229314" cy="677108"/>
          </a:xfrm>
          <a:prstGeom prst="rect">
            <a:avLst/>
          </a:prstGeom>
        </p:spPr>
        <p:txBody>
          <a:bodyPr wrap="square" lIns="90000" tIns="0" rIns="90000" bIns="0" rtlCol="0" anchor="t">
            <a:spAutoFit/>
          </a:bodyPr>
          <a:lstStyle/>
          <a:p>
            <a:r>
              <a:rPr lang="en-US" sz="2200" b="1">
                <a:latin typeface="Inter Tight" pitchFamily="2" charset="0"/>
                <a:ea typeface="Inter Tight" pitchFamily="2" charset="0"/>
                <a:cs typeface="Inter Tight" pitchFamily="2" charset="0"/>
              </a:rPr>
              <a:t>Life insurance is more than just death cover – it’s about protecting the people you love, the lifestyle you’ve built, and the legacy you want to leave behind</a:t>
            </a:r>
          </a:p>
        </p:txBody>
      </p:sp>
      <p:sp>
        <p:nvSpPr>
          <p:cNvPr id="19" name="TextBox 19"/>
          <p:cNvSpPr txBox="1"/>
          <p:nvPr/>
        </p:nvSpPr>
        <p:spPr>
          <a:xfrm>
            <a:off x="10928498" y="9440630"/>
            <a:ext cx="6739499" cy="359073"/>
          </a:xfrm>
          <a:prstGeom prst="rect">
            <a:avLst/>
          </a:prstGeom>
        </p:spPr>
        <p:txBody>
          <a:bodyPr lIns="0" tIns="0" rIns="0" bIns="0" rtlCol="0" anchor="t">
            <a:spAutoFit/>
          </a:bodyPr>
          <a:lstStyle/>
          <a:p>
            <a:pPr algn="r">
              <a:lnSpc>
                <a:spcPts val="1440"/>
              </a:lnSpc>
            </a:pPr>
            <a:r>
              <a:rPr lang="en-US" sz="1200" spc="-48">
                <a:solidFill>
                  <a:srgbClr val="14213D"/>
                </a:solidFill>
                <a:latin typeface="Inter Tight"/>
                <a:ea typeface="Inter Tight"/>
                <a:cs typeface="Inter Tight"/>
                <a:sym typeface="Inter Tight"/>
              </a:rPr>
              <a:t>Sources:​</a:t>
            </a:r>
          </a:p>
          <a:p>
            <a:pPr algn="r">
              <a:lnSpc>
                <a:spcPts val="1440"/>
              </a:lnSpc>
            </a:pPr>
            <a:r>
              <a:rPr lang="en-US" sz="1200" spc="-48">
                <a:solidFill>
                  <a:srgbClr val="14213D"/>
                </a:solidFill>
                <a:latin typeface="Inter Tight"/>
                <a:ea typeface="Inter Tight"/>
                <a:cs typeface="Inter Tight"/>
                <a:sym typeface="Inter Tight"/>
              </a:rPr>
              <a:t>1. FSC/KPMG as cited in industry publications.​</a:t>
            </a:r>
          </a:p>
        </p:txBody>
      </p:sp>
      <p:grpSp>
        <p:nvGrpSpPr>
          <p:cNvPr id="20" name="Group 20"/>
          <p:cNvGrpSpPr/>
          <p:nvPr/>
        </p:nvGrpSpPr>
        <p:grpSpPr>
          <a:xfrm>
            <a:off x="12648609" y="2223524"/>
            <a:ext cx="1937476" cy="1024989"/>
            <a:chOff x="0" y="0"/>
            <a:chExt cx="2583301" cy="1366651"/>
          </a:xfrm>
        </p:grpSpPr>
        <p:sp>
          <p:nvSpPr>
            <p:cNvPr id="21" name="Freeform 21"/>
            <p:cNvSpPr/>
            <p:nvPr/>
          </p:nvSpPr>
          <p:spPr>
            <a:xfrm>
              <a:off x="0" y="0"/>
              <a:ext cx="2583301" cy="1366651"/>
            </a:xfrm>
            <a:custGeom>
              <a:avLst/>
              <a:gdLst/>
              <a:ahLst/>
              <a:cxnLst/>
              <a:rect l="l" t="t" r="r" b="b"/>
              <a:pathLst>
                <a:path w="2583301" h="1366651">
                  <a:moveTo>
                    <a:pt x="0" y="0"/>
                  </a:moveTo>
                  <a:lnTo>
                    <a:pt x="2583301" y="0"/>
                  </a:lnTo>
                  <a:lnTo>
                    <a:pt x="2583301" y="1366651"/>
                  </a:lnTo>
                  <a:lnTo>
                    <a:pt x="0" y="1366651"/>
                  </a:lnTo>
                  <a:lnTo>
                    <a:pt x="0" y="0"/>
                  </a:lnTo>
                  <a:close/>
                </a:path>
              </a:pathLst>
            </a:custGeom>
            <a:blipFill>
              <a:blip r:embed="rId2">
                <a:extLst>
                  <a:ext uri="{96DAC541-7B7A-43D3-8B79-37D633B846F1}">
                    <asvg:svgBlip xmlns:asvg="http://schemas.microsoft.com/office/drawing/2016/SVG/main" r:embed="rId3"/>
                  </a:ext>
                </a:extLst>
              </a:blip>
              <a:stretch>
                <a:fillRect l="-26" r="-26"/>
              </a:stretch>
            </a:blipFill>
          </p:spPr>
          <p:txBody>
            <a:bodyPr/>
            <a:lstStyle/>
            <a:p>
              <a:endParaRPr lang="en-AU"/>
            </a:p>
          </p:txBody>
        </p:sp>
        <p:sp>
          <p:nvSpPr>
            <p:cNvPr id="22" name="TextBox 22"/>
            <p:cNvSpPr txBox="1"/>
            <p:nvPr/>
          </p:nvSpPr>
          <p:spPr>
            <a:xfrm>
              <a:off x="942495" y="570270"/>
              <a:ext cx="1561718" cy="669925"/>
            </a:xfrm>
            <a:prstGeom prst="rect">
              <a:avLst/>
            </a:prstGeom>
          </p:spPr>
          <p:txBody>
            <a:bodyPr lIns="0" tIns="0" rIns="0" bIns="0" rtlCol="0" anchor="t">
              <a:spAutoFit/>
            </a:bodyPr>
            <a:lstStyle/>
            <a:p>
              <a:pPr algn="l">
                <a:lnSpc>
                  <a:spcPts val="1960"/>
                </a:lnSpc>
              </a:pPr>
              <a:r>
                <a:rPr lang="en-US" sz="1634" b="1" spc="81">
                  <a:solidFill>
                    <a:srgbClr val="14213D"/>
                  </a:solidFill>
                  <a:latin typeface="Inter Tight Bold"/>
                  <a:ea typeface="Inter Tight Bold"/>
                  <a:cs typeface="Inter Tight Bold"/>
                  <a:sym typeface="Inter Tight Bold"/>
                </a:rPr>
                <a:t>DID YOU</a:t>
              </a:r>
            </a:p>
            <a:p>
              <a:pPr algn="l">
                <a:lnSpc>
                  <a:spcPts val="1960"/>
                </a:lnSpc>
                <a:spcBef>
                  <a:spcPct val="0"/>
                </a:spcBef>
              </a:pPr>
              <a:r>
                <a:rPr lang="en-US" sz="1634" b="1" spc="81">
                  <a:solidFill>
                    <a:srgbClr val="14213D"/>
                  </a:solidFill>
                  <a:latin typeface="Inter Tight Bold"/>
                  <a:ea typeface="Inter Tight Bold"/>
                  <a:cs typeface="Inter Tight Bold"/>
                  <a:sym typeface="Inter Tight Bold"/>
                </a:rPr>
                <a:t>KNOW?</a:t>
              </a:r>
            </a:p>
          </p:txBody>
        </p:sp>
      </p:grpSp>
      <p:grpSp>
        <p:nvGrpSpPr>
          <p:cNvPr id="30" name="Group 29">
            <a:extLst>
              <a:ext uri="{FF2B5EF4-FFF2-40B4-BE49-F238E27FC236}">
                <a16:creationId xmlns:a16="http://schemas.microsoft.com/office/drawing/2014/main" id="{7E816C95-FD30-CFF8-B3FE-215CFDD0F497}"/>
              </a:ext>
            </a:extLst>
          </p:cNvPr>
          <p:cNvGrpSpPr/>
          <p:nvPr/>
        </p:nvGrpSpPr>
        <p:grpSpPr>
          <a:xfrm>
            <a:off x="14844880" y="-182610"/>
            <a:ext cx="3443608" cy="723046"/>
            <a:chOff x="0" y="-38100"/>
            <a:chExt cx="906958" cy="190432"/>
          </a:xfrm>
        </p:grpSpPr>
        <p:sp>
          <p:nvSpPr>
            <p:cNvPr id="31" name="Freeform 6">
              <a:extLst>
                <a:ext uri="{FF2B5EF4-FFF2-40B4-BE49-F238E27FC236}">
                  <a16:creationId xmlns:a16="http://schemas.microsoft.com/office/drawing/2014/main" id="{153ED181-7A42-47E8-288E-A0701B24C469}"/>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32" name="TextBox 7">
              <a:extLst>
                <a:ext uri="{FF2B5EF4-FFF2-40B4-BE49-F238E27FC236}">
                  <a16:creationId xmlns:a16="http://schemas.microsoft.com/office/drawing/2014/main" id="{EA62B10B-38D7-B870-3E7A-F86474877B22}"/>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33" name="Freeform 8">
            <a:extLst>
              <a:ext uri="{FF2B5EF4-FFF2-40B4-BE49-F238E27FC236}">
                <a16:creationId xmlns:a16="http://schemas.microsoft.com/office/drawing/2014/main" id="{12181FC9-7BFE-898B-4AA4-D7926DAB2304}"/>
              </a:ext>
            </a:extLst>
          </p:cNvPr>
          <p:cNvSpPr/>
          <p:nvPr/>
        </p:nvSpPr>
        <p:spPr>
          <a:xfrm>
            <a:off x="15089544" y="92756"/>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34" name="TextBox 15">
            <a:extLst>
              <a:ext uri="{FF2B5EF4-FFF2-40B4-BE49-F238E27FC236}">
                <a16:creationId xmlns:a16="http://schemas.microsoft.com/office/drawing/2014/main" id="{7DA7804E-7855-2771-8A9D-89C825F5B62A}"/>
              </a:ext>
            </a:extLst>
          </p:cNvPr>
          <p:cNvSpPr txBox="1"/>
          <p:nvPr/>
        </p:nvSpPr>
        <p:spPr>
          <a:xfrm>
            <a:off x="15628677" y="140381"/>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
        <p:nvSpPr>
          <p:cNvPr id="25" name="TextBox 24">
            <a:extLst>
              <a:ext uri="{FF2B5EF4-FFF2-40B4-BE49-F238E27FC236}">
                <a16:creationId xmlns:a16="http://schemas.microsoft.com/office/drawing/2014/main" id="{2BE52155-F179-5B16-2E0A-0E43904B1113}"/>
              </a:ext>
            </a:extLst>
          </p:cNvPr>
          <p:cNvSpPr txBox="1"/>
          <p:nvPr/>
        </p:nvSpPr>
        <p:spPr>
          <a:xfrm>
            <a:off x="1078994" y="4535476"/>
            <a:ext cx="4320000" cy="4216539"/>
          </a:xfrm>
          <a:prstGeom prst="rect">
            <a:avLst/>
          </a:prstGeom>
          <a:noFill/>
        </p:spPr>
        <p:txBody>
          <a:bodyPr wrap="square" rtlCol="0">
            <a:spAutoFit/>
          </a:bodyPr>
          <a:lstStyle/>
          <a:p>
            <a:r>
              <a:rPr lang="en-US" sz="2400">
                <a:solidFill>
                  <a:srgbClr val="14213D"/>
                </a:solidFill>
                <a:latin typeface="Inter Tight Bold" pitchFamily="2" charset="0"/>
                <a:ea typeface="Inter Tight Bold" pitchFamily="2" charset="0"/>
                <a:cs typeface="Inter Tight Bold" pitchFamily="2" charset="0"/>
              </a:rPr>
              <a:t>	Your loved ones</a:t>
            </a:r>
          </a:p>
          <a:p>
            <a:endParaRPr lang="en-US" sz="2400">
              <a:solidFill>
                <a:srgbClr val="14213D"/>
              </a:solidFill>
              <a:latin typeface="Inter Tight Bold" pitchFamily="2" charset="0"/>
              <a:ea typeface="Inter Tight Bold" pitchFamily="2" charset="0"/>
              <a:cs typeface="Inter Tight Bold" pitchFamily="2" charset="0"/>
            </a:endParaRPr>
          </a:p>
          <a:p>
            <a:r>
              <a:rPr lang="en-US" sz="2000" spc="-72">
                <a:solidFill>
                  <a:srgbClr val="14213D"/>
                </a:solidFill>
                <a:latin typeface="Inter Tight"/>
                <a:ea typeface="Inter Tight"/>
                <a:cs typeface="Inter Tight"/>
                <a:sym typeface="Inter Tight"/>
              </a:rPr>
              <a:t>Life insurance can provide you with peace of mind, knowing that you and our loved ones are protected. In the event of your death, a lump sum payout can help your family to cover living expenses, education costs, and future planning. ​There are also personal tax benefits, as life insurance lump sums are generally tax-free in Australia, helping your loved ones receive the full value of your protection.</a:t>
            </a:r>
            <a:endParaRPr lang="en-US" sz="2400" spc="-72">
              <a:solidFill>
                <a:srgbClr val="14213D"/>
              </a:solidFill>
              <a:latin typeface="Inter Tight"/>
              <a:ea typeface="Inter Tight"/>
              <a:cs typeface="Inter Tight"/>
              <a:sym typeface="Inter Tight"/>
            </a:endParaRPr>
          </a:p>
        </p:txBody>
      </p:sp>
      <p:sp>
        <p:nvSpPr>
          <p:cNvPr id="26" name="TextBox 25">
            <a:extLst>
              <a:ext uri="{FF2B5EF4-FFF2-40B4-BE49-F238E27FC236}">
                <a16:creationId xmlns:a16="http://schemas.microsoft.com/office/drawing/2014/main" id="{B699F6A1-1133-8347-D105-427B03C4137F}"/>
              </a:ext>
            </a:extLst>
          </p:cNvPr>
          <p:cNvSpPr txBox="1"/>
          <p:nvPr/>
        </p:nvSpPr>
        <p:spPr>
          <a:xfrm>
            <a:off x="6338269" y="4535476"/>
            <a:ext cx="5652000" cy="4524315"/>
          </a:xfrm>
          <a:prstGeom prst="rect">
            <a:avLst/>
          </a:prstGeom>
          <a:noFill/>
        </p:spPr>
        <p:txBody>
          <a:bodyPr wrap="square" rtlCol="0">
            <a:spAutoFit/>
          </a:bodyPr>
          <a:lstStyle/>
          <a:p>
            <a:r>
              <a:rPr lang="en-US" sz="2400">
                <a:solidFill>
                  <a:srgbClr val="14213D"/>
                </a:solidFill>
                <a:latin typeface="Inter Tight Bold" pitchFamily="2" charset="0"/>
                <a:ea typeface="Inter Tight Bold" pitchFamily="2" charset="0"/>
                <a:cs typeface="Inter Tight Bold" pitchFamily="2" charset="0"/>
              </a:rPr>
              <a:t>	Your lifestyle</a:t>
            </a:r>
          </a:p>
          <a:p>
            <a:endParaRPr lang="en-US" sz="2400">
              <a:solidFill>
                <a:srgbClr val="14213D"/>
              </a:solidFill>
              <a:latin typeface="Inter Tight Bold" pitchFamily="2" charset="0"/>
              <a:ea typeface="Inter Tight Bold" pitchFamily="2" charset="0"/>
              <a:cs typeface="Inter Tight Bold" pitchFamily="2" charset="0"/>
            </a:endParaRPr>
          </a:p>
          <a:p>
            <a:r>
              <a:rPr lang="en-US" sz="2000" spc="-72">
                <a:solidFill>
                  <a:srgbClr val="14213D"/>
                </a:solidFill>
                <a:latin typeface="Inter Tight"/>
                <a:ea typeface="Inter Tight"/>
                <a:cs typeface="Inter Tight"/>
                <a:sym typeface="Inter Tight"/>
              </a:rPr>
              <a:t>Life insurance can help you safeguard your lifestyle. It supports income continuity if you're unable to work due to illness or injury, helping you keep your household finances on track. It also provides assistance with medical expenses, including treatment, rehabilitation, and recovery costs. Additionally, life insurance can help you manage debt by covering mortgages, personal loans, or other financial obligations – so your loved ones aren’t left with unexpected burdens. With this protection in place, you can focus on your wellbeing and plan for the future with confidence.</a:t>
            </a:r>
          </a:p>
        </p:txBody>
      </p:sp>
      <p:sp>
        <p:nvSpPr>
          <p:cNvPr id="27" name="TextBox 26">
            <a:extLst>
              <a:ext uri="{FF2B5EF4-FFF2-40B4-BE49-F238E27FC236}">
                <a16:creationId xmlns:a16="http://schemas.microsoft.com/office/drawing/2014/main" id="{52E6969F-9622-E390-4462-1AC4A5D7965A}"/>
              </a:ext>
            </a:extLst>
          </p:cNvPr>
          <p:cNvSpPr txBox="1"/>
          <p:nvPr/>
        </p:nvSpPr>
        <p:spPr>
          <a:xfrm>
            <a:off x="12929544" y="4535476"/>
            <a:ext cx="4320000" cy="3908762"/>
          </a:xfrm>
          <a:prstGeom prst="rect">
            <a:avLst/>
          </a:prstGeom>
          <a:noFill/>
        </p:spPr>
        <p:txBody>
          <a:bodyPr wrap="square" rtlCol="0">
            <a:spAutoFit/>
          </a:bodyPr>
          <a:lstStyle/>
          <a:p>
            <a:r>
              <a:rPr lang="en-US" sz="2400">
                <a:solidFill>
                  <a:srgbClr val="14213D"/>
                </a:solidFill>
                <a:latin typeface="Inter Tight Bold" pitchFamily="2" charset="0"/>
                <a:ea typeface="Inter Tight Bold" pitchFamily="2" charset="0"/>
                <a:cs typeface="Inter Tight Bold" pitchFamily="2" charset="0"/>
              </a:rPr>
              <a:t>	Your legacy</a:t>
            </a:r>
          </a:p>
          <a:p>
            <a:endParaRPr lang="en-US" sz="2400">
              <a:solidFill>
                <a:srgbClr val="14213D"/>
              </a:solidFill>
              <a:latin typeface="Inter Tight Bold" pitchFamily="2" charset="0"/>
              <a:ea typeface="Inter Tight Bold" pitchFamily="2" charset="0"/>
              <a:cs typeface="Inter Tight Bold" pitchFamily="2" charset="0"/>
            </a:endParaRPr>
          </a:p>
          <a:p>
            <a:r>
              <a:rPr lang="en-US" sz="2000" spc="-72">
                <a:solidFill>
                  <a:srgbClr val="14213D"/>
                </a:solidFill>
                <a:latin typeface="Inter Tight"/>
                <a:ea typeface="Inter Tight"/>
                <a:cs typeface="Inter Tight"/>
                <a:sym typeface="Inter Tight"/>
              </a:rPr>
              <a:t>Life insurance can be a strategic estate planning tool if you’re looking to preserve and pass on your wealth efficiently.  It can be used to help pay capital gains and other tax liabilities and ensure a smooth transfer of wealth. You can also use it to leave a legacy – whether that’s funding a grandchild’s education or supporting a charitable cause that reflects your values.</a:t>
            </a:r>
          </a:p>
        </p:txBody>
      </p:sp>
      <p:pic>
        <p:nvPicPr>
          <p:cNvPr id="36" name="Graphic 35" descr="Heart with solid fill">
            <a:extLst>
              <a:ext uri="{FF2B5EF4-FFF2-40B4-BE49-F238E27FC236}">
                <a16:creationId xmlns:a16="http://schemas.microsoft.com/office/drawing/2014/main" id="{CEF96947-3C75-86D8-6076-DAB0DC8D7F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8994" y="4307354"/>
            <a:ext cx="914400" cy="914400"/>
          </a:xfrm>
          <a:prstGeom prst="rect">
            <a:avLst/>
          </a:prstGeom>
        </p:spPr>
      </p:pic>
      <p:pic>
        <p:nvPicPr>
          <p:cNvPr id="40" name="Graphic 39" descr="Briefcase with solid fill">
            <a:extLst>
              <a:ext uri="{FF2B5EF4-FFF2-40B4-BE49-F238E27FC236}">
                <a16:creationId xmlns:a16="http://schemas.microsoft.com/office/drawing/2014/main" id="{8054DA19-4B78-DB0B-7F27-BD32661874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92821" y="4296865"/>
            <a:ext cx="914400" cy="914400"/>
          </a:xfrm>
          <a:prstGeom prst="rect">
            <a:avLst/>
          </a:prstGeom>
        </p:spPr>
      </p:pic>
      <p:pic>
        <p:nvPicPr>
          <p:cNvPr id="42" name="Graphic 41" descr="Home1 with solid fill">
            <a:extLst>
              <a:ext uri="{FF2B5EF4-FFF2-40B4-BE49-F238E27FC236}">
                <a16:creationId xmlns:a16="http://schemas.microsoft.com/office/drawing/2014/main" id="{8DEAD4F0-B150-E2B8-5B4C-B5DA264217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974424" y="4296865"/>
            <a:ext cx="914400"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817348" y="865420"/>
            <a:ext cx="14973300" cy="706925"/>
          </a:xfrm>
          <a:prstGeom prst="rect">
            <a:avLst/>
          </a:prstGeom>
        </p:spPr>
        <p:txBody>
          <a:bodyPr wrap="square" lIns="0" tIns="0" rIns="0" bIns="0" rtlCol="0" anchor="t">
            <a:spAutoFit/>
          </a:bodyPr>
          <a:lstStyle/>
          <a:p>
            <a:pPr algn="l">
              <a:lnSpc>
                <a:spcPts val="5451"/>
              </a:lnSpc>
            </a:pPr>
            <a:r>
              <a:rPr lang="en-US" sz="5799" b="1" spc="-289">
                <a:solidFill>
                  <a:srgbClr val="14213D"/>
                </a:solidFill>
                <a:latin typeface="Inter Tight Bold"/>
                <a:ea typeface="Inter Tight Bold"/>
                <a:cs typeface="Inter Tight Bold"/>
                <a:sym typeface="Inter Tight Bold"/>
              </a:rPr>
              <a:t>Life insurance is more than death cover...</a:t>
            </a:r>
          </a:p>
        </p:txBody>
      </p:sp>
      <p:sp>
        <p:nvSpPr>
          <p:cNvPr id="7" name="TextBox 7"/>
          <p:cNvSpPr txBox="1"/>
          <p:nvPr/>
        </p:nvSpPr>
        <p:spPr>
          <a:xfrm>
            <a:off x="6085478" y="5344975"/>
            <a:ext cx="5727926" cy="3624069"/>
          </a:xfrm>
          <a:prstGeom prst="rect">
            <a:avLst/>
          </a:prstGeom>
        </p:spPr>
        <p:txBody>
          <a:bodyPr wrap="square" lIns="0" tIns="0" rIns="0" bIns="0" rtlCol="0" anchor="t">
            <a:spAutoFit/>
          </a:bodyPr>
          <a:lstStyle/>
          <a:p>
            <a:pPr algn="ctr"/>
            <a:r>
              <a:rPr lang="en-US" sz="2800" spc="-140" dirty="0">
                <a:latin typeface="Inter Tight"/>
                <a:ea typeface="Inter Tight"/>
                <a:cs typeface="Inter Tight"/>
                <a:sym typeface="Inter Tight Bold"/>
              </a:rPr>
              <a:t>A quarter of Australians said they can maintain their lifestyle for </a:t>
            </a:r>
            <a:endParaRPr lang="en-US" sz="2800" spc="-140" dirty="0">
              <a:latin typeface="Inter Tight" pitchFamily="2" charset="0"/>
              <a:ea typeface="Inter Tight" pitchFamily="2" charset="0"/>
              <a:cs typeface="Inter Tight" pitchFamily="2" charset="0"/>
              <a:sym typeface="Inter Tight Bold"/>
            </a:endParaRPr>
          </a:p>
          <a:p>
            <a:pPr algn="ctr"/>
            <a:endParaRPr lang="en-US" sz="1400" spc="-140" dirty="0">
              <a:latin typeface="Inter Tight" pitchFamily="2" charset="0"/>
              <a:ea typeface="Inter Tight" pitchFamily="2" charset="0"/>
              <a:cs typeface="Inter Tight" pitchFamily="2" charset="0"/>
            </a:endParaRPr>
          </a:p>
          <a:p>
            <a:pPr algn="ctr">
              <a:lnSpc>
                <a:spcPts val="4000"/>
              </a:lnSpc>
              <a:spcAft>
                <a:spcPts val="1200"/>
              </a:spcAft>
            </a:pPr>
            <a:r>
              <a:rPr lang="en-US" sz="5400" b="1" spc="-140" dirty="0">
                <a:solidFill>
                  <a:srgbClr val="FCAF30"/>
                </a:solidFill>
                <a:latin typeface="Inter Tight"/>
                <a:ea typeface="Inter Tight"/>
                <a:cs typeface="Inter Tight"/>
                <a:sym typeface="Inter Tight Bold"/>
              </a:rPr>
              <a:t>one month or less </a:t>
            </a:r>
            <a:br>
              <a:rPr lang="en-US" sz="4000" b="1" spc="-140" dirty="0">
                <a:latin typeface="Inter Tight" pitchFamily="2" charset="0"/>
                <a:ea typeface="Inter Tight" pitchFamily="2" charset="0"/>
                <a:cs typeface="Inter Tight" pitchFamily="2" charset="0"/>
              </a:rPr>
            </a:br>
            <a:r>
              <a:rPr lang="en-US" sz="2800" spc="-140" dirty="0">
                <a:latin typeface="Inter Tight"/>
                <a:ea typeface="Inter Tight"/>
                <a:cs typeface="Inter Tight"/>
                <a:sym typeface="Inter Tight Bold"/>
              </a:rPr>
              <a:t>if they lost their job or ability to work </a:t>
            </a:r>
            <a:r>
              <a:rPr lang="en-US" sz="2000" spc="-140" baseline="70000" dirty="0">
                <a:latin typeface="Inter Tight"/>
                <a:ea typeface="Inter Tight"/>
                <a:cs typeface="Inter Tight"/>
                <a:sym typeface="Inter Tight"/>
              </a:rPr>
              <a:t>2</a:t>
            </a:r>
            <a:endParaRPr lang="en-US" sz="2000" baseline="70000" dirty="0">
              <a:ea typeface="Calibri"/>
              <a:cs typeface="Calibri"/>
            </a:endParaRPr>
          </a:p>
          <a:p>
            <a:pPr algn="ctr">
              <a:lnSpc>
                <a:spcPts val="1903"/>
              </a:lnSpc>
            </a:pPr>
            <a:r>
              <a:rPr lang="en-US" sz="1550" spc="-63" dirty="0">
                <a:solidFill>
                  <a:srgbClr val="14213D"/>
                </a:solidFill>
                <a:latin typeface="Inter Tight"/>
                <a:ea typeface="Inter Tight"/>
                <a:cs typeface="Inter Tight"/>
                <a:sym typeface="Inter Tight"/>
              </a:rPr>
              <a:t>​</a:t>
            </a:r>
            <a:endParaRPr lang="en-US" sz="1550" spc="-63" dirty="0">
              <a:solidFill>
                <a:srgbClr val="14213D"/>
              </a:solidFill>
              <a:latin typeface="Inter Tight"/>
              <a:ea typeface="Inter Tight"/>
              <a:cs typeface="Inter Tight"/>
            </a:endParaRPr>
          </a:p>
          <a:p>
            <a:pPr algn="ctr">
              <a:lnSpc>
                <a:spcPts val="3000"/>
              </a:lnSpc>
            </a:pPr>
            <a:r>
              <a:rPr lang="en-US" sz="2800" b="1" spc="-80" dirty="0">
                <a:solidFill>
                  <a:srgbClr val="14213D"/>
                </a:solidFill>
                <a:latin typeface="Inter Tight Bold"/>
                <a:ea typeface="Inter Tight Bold"/>
                <a:cs typeface="Inter Tight Bold"/>
                <a:sym typeface="Inter Tight"/>
              </a:rPr>
              <a:t>Life insurance is a financial safety net that provides peace of mind when life doesn’t go as planned</a:t>
            </a:r>
            <a:endParaRPr lang="en-US" sz="2800" b="1" spc="-80" dirty="0">
              <a:solidFill>
                <a:srgbClr val="14213D"/>
              </a:solidFill>
              <a:latin typeface="Inter Tight Bold"/>
              <a:ea typeface="Inter Tight Bold"/>
              <a:cs typeface="Inter Tight Bold"/>
            </a:endParaRPr>
          </a:p>
        </p:txBody>
      </p:sp>
      <p:sp>
        <p:nvSpPr>
          <p:cNvPr id="11" name="TextBox 11"/>
          <p:cNvSpPr txBox="1"/>
          <p:nvPr/>
        </p:nvSpPr>
        <p:spPr>
          <a:xfrm>
            <a:off x="6096410" y="4129267"/>
            <a:ext cx="5716994" cy="1154162"/>
          </a:xfrm>
          <a:prstGeom prst="rect">
            <a:avLst/>
          </a:prstGeom>
        </p:spPr>
        <p:txBody>
          <a:bodyPr wrap="square" lIns="0" tIns="0" rIns="0" bIns="0" rtlCol="0" anchor="t">
            <a:spAutoFit/>
          </a:bodyPr>
          <a:lstStyle/>
          <a:p>
            <a:pPr algn="ctr">
              <a:lnSpc>
                <a:spcPts val="4500"/>
              </a:lnSpc>
            </a:pPr>
            <a:r>
              <a:rPr lang="en-US" sz="4500" b="1" spc="-225">
                <a:solidFill>
                  <a:srgbClr val="14213D"/>
                </a:solidFill>
                <a:latin typeface="Inter Tight Bold"/>
                <a:ea typeface="Inter Tight Bold"/>
                <a:cs typeface="Inter Tight Bold"/>
                <a:sym typeface="Inter Tight Bold"/>
              </a:rPr>
              <a:t>How long could you live without a job?</a:t>
            </a:r>
          </a:p>
        </p:txBody>
      </p:sp>
      <p:sp>
        <p:nvSpPr>
          <p:cNvPr id="12" name="TextBox 12"/>
          <p:cNvSpPr txBox="1"/>
          <p:nvPr/>
        </p:nvSpPr>
        <p:spPr>
          <a:xfrm>
            <a:off x="817348" y="4742246"/>
            <a:ext cx="4716474" cy="4052391"/>
          </a:xfrm>
          <a:prstGeom prst="rect">
            <a:avLst/>
          </a:prstGeom>
        </p:spPr>
        <p:txBody>
          <a:bodyPr lIns="0" tIns="0" rIns="0" bIns="0" rtlCol="0" anchor="t">
            <a:spAutoFit/>
          </a:bodyPr>
          <a:lstStyle/>
          <a:p>
            <a:pPr>
              <a:lnSpc>
                <a:spcPts val="3359"/>
              </a:lnSpc>
            </a:pPr>
            <a:r>
              <a:rPr lang="en-US" sz="2800" spc="-95" dirty="0">
                <a:solidFill>
                  <a:srgbClr val="14213D"/>
                </a:solidFill>
                <a:latin typeface="Inter Tight" pitchFamily="2" charset="0"/>
                <a:ea typeface="Inter Tight" pitchFamily="2" charset="0"/>
                <a:cs typeface="Inter Tight" pitchFamily="2" charset="0"/>
                <a:sym typeface="Inter Tight Bold"/>
              </a:rPr>
              <a:t>If you’re 25 years from retirement and earn $100,000 per year</a:t>
            </a:r>
          </a:p>
          <a:p>
            <a:pPr>
              <a:lnSpc>
                <a:spcPts val="3359"/>
              </a:lnSpc>
            </a:pPr>
            <a:endParaRPr lang="en-US" sz="2799" b="1" spc="-111" dirty="0">
              <a:solidFill>
                <a:srgbClr val="14213D"/>
              </a:solidFill>
              <a:latin typeface="Inter Tight Bold"/>
              <a:ea typeface="Inter Tight Bold"/>
              <a:cs typeface="Inter Tight Bold"/>
              <a:sym typeface="Inter Tight Bold"/>
            </a:endParaRPr>
          </a:p>
          <a:p>
            <a:pPr>
              <a:lnSpc>
                <a:spcPts val="3359"/>
              </a:lnSpc>
            </a:pPr>
            <a:r>
              <a:rPr lang="en-US" sz="2799" b="1" spc="-111" dirty="0">
                <a:solidFill>
                  <a:srgbClr val="14213D"/>
                </a:solidFill>
                <a:latin typeface="Inter Tight Bold"/>
                <a:ea typeface="Inter Tight Bold"/>
                <a:cs typeface="Inter Tight Bold"/>
                <a:sym typeface="Inter Tight Bold"/>
              </a:rPr>
              <a:t>Your future income could be worth more than</a:t>
            </a:r>
          </a:p>
          <a:p>
            <a:pPr>
              <a:lnSpc>
                <a:spcPts val="7199"/>
              </a:lnSpc>
            </a:pPr>
            <a:r>
              <a:rPr lang="en-US" sz="5999" b="1" spc="-239" dirty="0">
                <a:solidFill>
                  <a:srgbClr val="FCA311"/>
                </a:solidFill>
                <a:latin typeface="Inter Tight Bold"/>
                <a:ea typeface="Inter Tight Bold"/>
                <a:cs typeface="Inter Tight Bold"/>
                <a:sym typeface="Inter Tight Bold"/>
              </a:rPr>
              <a:t>$3.2 million</a:t>
            </a:r>
            <a:endParaRPr lang="en-US" sz="2799" b="1" spc="-111" dirty="0">
              <a:solidFill>
                <a:srgbClr val="14213D"/>
              </a:solidFill>
              <a:latin typeface="Inter Tight Bold"/>
              <a:ea typeface="Inter Tight Bold"/>
              <a:cs typeface="Inter Tight Bold"/>
              <a:sym typeface="Inter Tight Bold"/>
            </a:endParaRPr>
          </a:p>
          <a:p>
            <a:pPr>
              <a:lnSpc>
                <a:spcPts val="3359"/>
              </a:lnSpc>
              <a:spcBef>
                <a:spcPts val="600"/>
              </a:spcBef>
            </a:pPr>
            <a:r>
              <a:rPr lang="en-US" sz="3200" b="1" spc="-111" dirty="0">
                <a:solidFill>
                  <a:srgbClr val="14213D"/>
                </a:solidFill>
                <a:latin typeface="Inter Tight Bold"/>
                <a:ea typeface="Inter Tight Bold"/>
                <a:cs typeface="Inter Tight Bold"/>
                <a:sym typeface="Inter Tight Bold"/>
              </a:rPr>
              <a:t>You are one of the most valuable assets to protect</a:t>
            </a:r>
            <a:r>
              <a:rPr lang="en-US" sz="3200" spc="-140" baseline="30000" dirty="0">
                <a:solidFill>
                  <a:srgbClr val="14213D"/>
                </a:solidFill>
                <a:latin typeface="Inter Tight"/>
                <a:ea typeface="Inter Tight"/>
                <a:cs typeface="Inter Tight"/>
                <a:sym typeface="Inter Tight"/>
              </a:rPr>
              <a:t> </a:t>
            </a:r>
            <a:r>
              <a:rPr lang="en-US" sz="2000" spc="-140" baseline="80000" dirty="0">
                <a:solidFill>
                  <a:srgbClr val="14213D"/>
                </a:solidFill>
                <a:latin typeface="Inter Tight"/>
                <a:ea typeface="Inter Tight"/>
                <a:cs typeface="Inter Tight"/>
                <a:sym typeface="Inter Tight"/>
              </a:rPr>
              <a:t>1</a:t>
            </a:r>
            <a:endParaRPr lang="en-US" sz="2000" b="1" spc="-111" baseline="80000" dirty="0">
              <a:solidFill>
                <a:srgbClr val="14213D"/>
              </a:solidFill>
              <a:latin typeface="Inter Tight Bold"/>
              <a:ea typeface="Inter Tight Bold"/>
              <a:cs typeface="Inter Tight Bold"/>
              <a:sym typeface="Inter Tight Bold"/>
            </a:endParaRPr>
          </a:p>
        </p:txBody>
      </p:sp>
      <p:sp>
        <p:nvSpPr>
          <p:cNvPr id="13" name="TextBox 13"/>
          <p:cNvSpPr txBox="1"/>
          <p:nvPr/>
        </p:nvSpPr>
        <p:spPr>
          <a:xfrm>
            <a:off x="11984195" y="3269818"/>
            <a:ext cx="5716994" cy="1080617"/>
          </a:xfrm>
          <a:prstGeom prst="rect">
            <a:avLst/>
          </a:prstGeom>
        </p:spPr>
        <p:txBody>
          <a:bodyPr wrap="square" lIns="0" tIns="0" rIns="0" bIns="0" rtlCol="0" anchor="t">
            <a:spAutoFit/>
          </a:bodyPr>
          <a:lstStyle/>
          <a:p>
            <a:pPr algn="r">
              <a:lnSpc>
                <a:spcPts val="4200"/>
              </a:lnSpc>
            </a:pPr>
            <a:r>
              <a:rPr lang="en-US" sz="4500" b="1" spc="-140" dirty="0">
                <a:solidFill>
                  <a:srgbClr val="14213D"/>
                </a:solidFill>
                <a:latin typeface="Inter Tight Bold"/>
                <a:ea typeface="Inter Tight Bold"/>
                <a:cs typeface="Inter Tight Bold"/>
                <a:sym typeface="Inter Tight Bold"/>
              </a:rPr>
              <a:t>In 2024, the Australian insurance industry</a:t>
            </a:r>
            <a:r>
              <a:rPr lang="en-US" sz="2000" b="1" spc="-140" dirty="0">
                <a:solidFill>
                  <a:srgbClr val="14213D"/>
                </a:solidFill>
                <a:latin typeface="Inter Tight Bold"/>
                <a:ea typeface="Inter Tight Bold"/>
                <a:cs typeface="Inter Tight Bold"/>
                <a:sym typeface="Inter Tight Bold"/>
              </a:rPr>
              <a:t> </a:t>
            </a:r>
            <a:r>
              <a:rPr lang="en-US" sz="2000" spc="-95" baseline="90000" dirty="0">
                <a:latin typeface="Inter Tight" pitchFamily="2" charset="0"/>
                <a:ea typeface="Inter Tight" pitchFamily="2" charset="0"/>
                <a:cs typeface="Inter Tight" pitchFamily="2" charset="0"/>
                <a:sym typeface="Inter Tight Bold"/>
              </a:rPr>
              <a:t>3</a:t>
            </a:r>
            <a:r>
              <a:rPr lang="en-US" sz="4500" b="1" spc="-140" dirty="0">
                <a:solidFill>
                  <a:srgbClr val="14213D"/>
                </a:solidFill>
                <a:latin typeface="Inter Tight Bold"/>
                <a:ea typeface="Inter Tight Bold"/>
                <a:cs typeface="Inter Tight Bold"/>
                <a:sym typeface="Inter Tight Bold"/>
              </a:rPr>
              <a:t> </a:t>
            </a:r>
            <a:r>
              <a:rPr lang="en-US" sz="4500" spc="-140" dirty="0">
                <a:solidFill>
                  <a:srgbClr val="14213D"/>
                </a:solidFill>
                <a:latin typeface="Inter Tight"/>
                <a:ea typeface="Inter Tight"/>
                <a:cs typeface="Inter Tight"/>
                <a:sym typeface="Inter Tight"/>
              </a:rPr>
              <a:t>​</a:t>
            </a:r>
          </a:p>
        </p:txBody>
      </p:sp>
      <p:sp>
        <p:nvSpPr>
          <p:cNvPr id="16" name="TextBox 16"/>
          <p:cNvSpPr txBox="1"/>
          <p:nvPr/>
        </p:nvSpPr>
        <p:spPr>
          <a:xfrm>
            <a:off x="12744757" y="4353349"/>
            <a:ext cx="4956432" cy="923330"/>
          </a:xfrm>
          <a:prstGeom prst="rect">
            <a:avLst/>
          </a:prstGeom>
        </p:spPr>
        <p:txBody>
          <a:bodyPr wrap="square" lIns="0" tIns="0" rIns="0" bIns="0" rtlCol="0" anchor="t">
            <a:spAutoFit/>
          </a:bodyPr>
          <a:lstStyle/>
          <a:p>
            <a:pPr algn="r">
              <a:lnSpc>
                <a:spcPts val="7200"/>
              </a:lnSpc>
            </a:pPr>
            <a:r>
              <a:rPr lang="en-US" sz="6000" b="1" spc="-140">
                <a:solidFill>
                  <a:srgbClr val="FCAF30"/>
                </a:solidFill>
                <a:latin typeface="Inter Tight Bold"/>
                <a:ea typeface="Inter Tight Bold"/>
                <a:cs typeface="Inter Tight Bold"/>
                <a:sym typeface="Inter Tight Bold"/>
              </a:rPr>
              <a:t>Accepted </a:t>
            </a:r>
            <a:r>
              <a:rPr lang="en-US" sz="6000" b="1" spc="-240">
                <a:solidFill>
                  <a:srgbClr val="FCAF30"/>
                </a:solidFill>
                <a:latin typeface="Inter Tight Bold"/>
                <a:ea typeface="Inter Tight Bold"/>
                <a:cs typeface="Inter Tight Bold"/>
                <a:sym typeface="Inter Tight Bold"/>
              </a:rPr>
              <a:t>95% </a:t>
            </a:r>
          </a:p>
        </p:txBody>
      </p:sp>
      <p:sp>
        <p:nvSpPr>
          <p:cNvPr id="20" name="TextBox 19">
            <a:extLst>
              <a:ext uri="{FF2B5EF4-FFF2-40B4-BE49-F238E27FC236}">
                <a16:creationId xmlns:a16="http://schemas.microsoft.com/office/drawing/2014/main" id="{51B33655-0373-FAC9-0AA2-94FC9C6C7DE6}"/>
              </a:ext>
            </a:extLst>
          </p:cNvPr>
          <p:cNvSpPr txBox="1"/>
          <p:nvPr/>
        </p:nvSpPr>
        <p:spPr>
          <a:xfrm>
            <a:off x="8915400" y="9238384"/>
            <a:ext cx="8900385" cy="718145"/>
          </a:xfrm>
          <a:prstGeom prst="rect">
            <a:avLst/>
          </a:prstGeom>
        </p:spPr>
        <p:txBody>
          <a:bodyPr wrap="square" lIns="0" tIns="0" rIns="0" bIns="0" rtlCol="0" anchor="t">
            <a:spAutoFit/>
          </a:bodyPr>
          <a:lstStyle/>
          <a:p>
            <a:pPr algn="r">
              <a:lnSpc>
                <a:spcPts val="1440"/>
              </a:lnSpc>
            </a:pPr>
            <a:r>
              <a:rPr lang="en-US" sz="1200" spc="-48">
                <a:solidFill>
                  <a:srgbClr val="14213D"/>
                </a:solidFill>
                <a:latin typeface="Inter Tight"/>
                <a:ea typeface="Inter Tight"/>
                <a:cs typeface="Inter Tight"/>
                <a:sym typeface="Inter Tight"/>
              </a:rPr>
              <a:t>Sources:​</a:t>
            </a:r>
          </a:p>
          <a:p>
            <a:pPr algn="r">
              <a:lnSpc>
                <a:spcPts val="1440"/>
              </a:lnSpc>
            </a:pPr>
            <a:r>
              <a:rPr lang="en-US" sz="1200" spc="-48">
                <a:solidFill>
                  <a:srgbClr val="14213D"/>
                </a:solidFill>
                <a:latin typeface="Inter Tight"/>
                <a:ea typeface="Inter Tight"/>
                <a:cs typeface="Inter Tight"/>
                <a:sym typeface="Inter Tight"/>
              </a:rPr>
              <a:t>1. Figure shown is indicative only and based on assumptions related to income, years to retirement, and 2% annual indexation​</a:t>
            </a:r>
          </a:p>
          <a:p>
            <a:pPr algn="r">
              <a:lnSpc>
                <a:spcPts val="1440"/>
              </a:lnSpc>
            </a:pPr>
            <a:r>
              <a:rPr lang="en-US" sz="1200" spc="-48">
                <a:solidFill>
                  <a:srgbClr val="14213D"/>
                </a:solidFill>
                <a:latin typeface="Inter Tight"/>
                <a:ea typeface="Inter Tight"/>
                <a:cs typeface="Inter Tight"/>
                <a:sym typeface="Inter Tight"/>
              </a:rPr>
              <a:t>2. https://www.comparethemarket.com.au/income-protection/features/living-without-an-income/</a:t>
            </a:r>
          </a:p>
          <a:p>
            <a:pPr algn="r">
              <a:lnSpc>
                <a:spcPts val="1440"/>
              </a:lnSpc>
            </a:pPr>
            <a:r>
              <a:rPr lang="en-US" sz="1200" spc="-48">
                <a:solidFill>
                  <a:srgbClr val="14213D"/>
                </a:solidFill>
                <a:latin typeface="Inter Tight"/>
                <a:ea typeface="Inter Tight"/>
                <a:cs typeface="Inter Tight"/>
                <a:sym typeface="Inter Tight"/>
              </a:rPr>
              <a:t>3. https://www.apra.gov.au/life-insurance-claims-and-disputes-statistics​</a:t>
            </a:r>
          </a:p>
        </p:txBody>
      </p:sp>
      <p:grpSp>
        <p:nvGrpSpPr>
          <p:cNvPr id="8" name="Group 7">
            <a:extLst>
              <a:ext uri="{FF2B5EF4-FFF2-40B4-BE49-F238E27FC236}">
                <a16:creationId xmlns:a16="http://schemas.microsoft.com/office/drawing/2014/main" id="{666FFCB1-EBA1-ECFD-C36F-138D5907F352}"/>
              </a:ext>
            </a:extLst>
          </p:cNvPr>
          <p:cNvGrpSpPr/>
          <p:nvPr/>
        </p:nvGrpSpPr>
        <p:grpSpPr>
          <a:xfrm>
            <a:off x="1249" y="9595006"/>
            <a:ext cx="3443608" cy="723046"/>
            <a:chOff x="0" y="-38100"/>
            <a:chExt cx="906958" cy="190432"/>
          </a:xfrm>
        </p:grpSpPr>
        <p:sp>
          <p:nvSpPr>
            <p:cNvPr id="21" name="Freeform 6">
              <a:extLst>
                <a:ext uri="{FF2B5EF4-FFF2-40B4-BE49-F238E27FC236}">
                  <a16:creationId xmlns:a16="http://schemas.microsoft.com/office/drawing/2014/main" id="{097D351B-F0D8-C72F-F5E6-9F4A028C27FC}"/>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2" name="TextBox 7">
              <a:extLst>
                <a:ext uri="{FF2B5EF4-FFF2-40B4-BE49-F238E27FC236}">
                  <a16:creationId xmlns:a16="http://schemas.microsoft.com/office/drawing/2014/main" id="{DF5559CA-20DD-FC82-E92D-46E986FB96AF}"/>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3" name="Freeform 8">
            <a:extLst>
              <a:ext uri="{FF2B5EF4-FFF2-40B4-BE49-F238E27FC236}">
                <a16:creationId xmlns:a16="http://schemas.microsoft.com/office/drawing/2014/main" id="{D2A16191-2455-B4D3-24FD-D29DF4F16C11}"/>
              </a:ext>
            </a:extLst>
          </p:cNvPr>
          <p:cNvSpPr/>
          <p:nvPr/>
        </p:nvSpPr>
        <p:spPr>
          <a:xfrm>
            <a:off x="245913" y="9870372"/>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24" name="TextBox 15">
            <a:extLst>
              <a:ext uri="{FF2B5EF4-FFF2-40B4-BE49-F238E27FC236}">
                <a16:creationId xmlns:a16="http://schemas.microsoft.com/office/drawing/2014/main" id="{71292248-5120-5F25-5786-FB9400A9A08C}"/>
              </a:ext>
            </a:extLst>
          </p:cNvPr>
          <p:cNvSpPr txBox="1"/>
          <p:nvPr/>
        </p:nvSpPr>
        <p:spPr>
          <a:xfrm>
            <a:off x="785046" y="9917997"/>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pic>
        <p:nvPicPr>
          <p:cNvPr id="3" name="Graphic 2" descr="Piggy Bank with solid fill">
            <a:extLst>
              <a:ext uri="{FF2B5EF4-FFF2-40B4-BE49-F238E27FC236}">
                <a16:creationId xmlns:a16="http://schemas.microsoft.com/office/drawing/2014/main" id="{EB0F40A8-962C-FEFA-A874-5EF40B7FB6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7000" y="2169439"/>
            <a:ext cx="1924883" cy="1924883"/>
          </a:xfrm>
          <a:prstGeom prst="rect">
            <a:avLst/>
          </a:prstGeom>
        </p:spPr>
      </p:pic>
      <p:sp>
        <p:nvSpPr>
          <p:cNvPr id="25" name="TextBox 24">
            <a:extLst>
              <a:ext uri="{FF2B5EF4-FFF2-40B4-BE49-F238E27FC236}">
                <a16:creationId xmlns:a16="http://schemas.microsoft.com/office/drawing/2014/main" id="{4A09AFE1-1EAB-0B41-E8E5-18B08DD0FD6D}"/>
              </a:ext>
            </a:extLst>
          </p:cNvPr>
          <p:cNvSpPr txBox="1"/>
          <p:nvPr/>
        </p:nvSpPr>
        <p:spPr>
          <a:xfrm>
            <a:off x="12744757" y="5272313"/>
            <a:ext cx="4956432" cy="502702"/>
          </a:xfrm>
          <a:prstGeom prst="rect">
            <a:avLst/>
          </a:prstGeom>
          <a:noFill/>
        </p:spPr>
        <p:txBody>
          <a:bodyPr wrap="square">
            <a:spAutoFit/>
          </a:bodyPr>
          <a:lstStyle/>
          <a:p>
            <a:pPr algn="r">
              <a:lnSpc>
                <a:spcPts val="3200"/>
              </a:lnSpc>
            </a:pPr>
            <a:r>
              <a:rPr lang="en-US" sz="3200" spc="-240">
                <a:solidFill>
                  <a:srgbClr val="14213D"/>
                </a:solidFill>
                <a:latin typeface="Inter Tight" pitchFamily="2" charset="0"/>
                <a:ea typeface="Inter Tight" pitchFamily="2" charset="0"/>
                <a:cs typeface="Inter Tight" pitchFamily="2" charset="0"/>
                <a:sym typeface="Inter Tight Bold"/>
              </a:rPr>
              <a:t>of  income protection claims</a:t>
            </a:r>
          </a:p>
        </p:txBody>
      </p:sp>
      <p:sp>
        <p:nvSpPr>
          <p:cNvPr id="30" name="TextBox 11">
            <a:extLst>
              <a:ext uri="{FF2B5EF4-FFF2-40B4-BE49-F238E27FC236}">
                <a16:creationId xmlns:a16="http://schemas.microsoft.com/office/drawing/2014/main" id="{9C34DDA4-8FC2-60DE-492D-FAEC9B2410CE}"/>
              </a:ext>
            </a:extLst>
          </p:cNvPr>
          <p:cNvSpPr txBox="1"/>
          <p:nvPr/>
        </p:nvSpPr>
        <p:spPr>
          <a:xfrm>
            <a:off x="817348" y="3269818"/>
            <a:ext cx="5268130" cy="1110615"/>
          </a:xfrm>
          <a:prstGeom prst="rect">
            <a:avLst/>
          </a:prstGeom>
        </p:spPr>
        <p:txBody>
          <a:bodyPr lIns="0" tIns="0" rIns="0" bIns="0" rtlCol="0" anchor="t">
            <a:spAutoFit/>
          </a:bodyPr>
          <a:lstStyle/>
          <a:p>
            <a:pPr algn="l">
              <a:lnSpc>
                <a:spcPts val="4230"/>
              </a:lnSpc>
            </a:pPr>
            <a:r>
              <a:rPr lang="en-US" sz="4500" b="1" spc="-225">
                <a:solidFill>
                  <a:srgbClr val="14213D"/>
                </a:solidFill>
                <a:latin typeface="Inter Tight Bold"/>
                <a:ea typeface="Inter Tight Bold"/>
                <a:cs typeface="Inter Tight Bold"/>
                <a:sym typeface="Inter Tight Bold"/>
              </a:rPr>
              <a:t>Do you know what you’re worth?</a:t>
            </a:r>
          </a:p>
        </p:txBody>
      </p:sp>
      <p:sp>
        <p:nvSpPr>
          <p:cNvPr id="32" name="TextBox 31">
            <a:extLst>
              <a:ext uri="{FF2B5EF4-FFF2-40B4-BE49-F238E27FC236}">
                <a16:creationId xmlns:a16="http://schemas.microsoft.com/office/drawing/2014/main" id="{F54E1094-7CF8-D14F-BF16-22132020D174}"/>
              </a:ext>
            </a:extLst>
          </p:cNvPr>
          <p:cNvSpPr txBox="1"/>
          <p:nvPr/>
        </p:nvSpPr>
        <p:spPr>
          <a:xfrm>
            <a:off x="12569125" y="6260834"/>
            <a:ext cx="5246660" cy="1118255"/>
          </a:xfrm>
          <a:prstGeom prst="rect">
            <a:avLst/>
          </a:prstGeom>
          <a:noFill/>
        </p:spPr>
        <p:txBody>
          <a:bodyPr wrap="square">
            <a:spAutoFit/>
          </a:bodyPr>
          <a:lstStyle/>
          <a:p>
            <a:pPr algn="r">
              <a:lnSpc>
                <a:spcPts val="4000"/>
              </a:lnSpc>
            </a:pPr>
            <a:r>
              <a:rPr lang="en-US" sz="3600" b="1" spc="-240">
                <a:solidFill>
                  <a:srgbClr val="14213D"/>
                </a:solidFill>
                <a:latin typeface="Inter Tight" pitchFamily="2" charset="0"/>
                <a:ea typeface="Inter Tight" pitchFamily="2" charset="0"/>
                <a:cs typeface="Inter Tight" pitchFamily="2" charset="0"/>
                <a:sym typeface="Inter Tight Bold"/>
              </a:rPr>
              <a:t>50%</a:t>
            </a:r>
            <a:r>
              <a:rPr lang="en-US" sz="3600" spc="-240">
                <a:solidFill>
                  <a:srgbClr val="14213D"/>
                </a:solidFill>
                <a:latin typeface="Inter Tight" pitchFamily="2" charset="0"/>
                <a:ea typeface="Inter Tight" pitchFamily="2" charset="0"/>
                <a:cs typeface="Inter Tight" pitchFamily="2" charset="0"/>
                <a:sym typeface="Inter Tight Bold"/>
              </a:rPr>
              <a:t> of  income protection claims were processed  </a:t>
            </a:r>
          </a:p>
        </p:txBody>
      </p:sp>
      <p:sp>
        <p:nvSpPr>
          <p:cNvPr id="35" name="TextBox 16">
            <a:extLst>
              <a:ext uri="{FF2B5EF4-FFF2-40B4-BE49-F238E27FC236}">
                <a16:creationId xmlns:a16="http://schemas.microsoft.com/office/drawing/2014/main" id="{0DAAEE23-79D8-814F-3642-A64815B1CC24}"/>
              </a:ext>
            </a:extLst>
          </p:cNvPr>
          <p:cNvSpPr txBox="1"/>
          <p:nvPr/>
        </p:nvSpPr>
        <p:spPr>
          <a:xfrm>
            <a:off x="12744757" y="7095861"/>
            <a:ext cx="4956432" cy="815223"/>
          </a:xfrm>
          <a:prstGeom prst="rect">
            <a:avLst/>
          </a:prstGeom>
        </p:spPr>
        <p:txBody>
          <a:bodyPr wrap="square" lIns="0" tIns="0" rIns="0" bIns="0" rtlCol="0" anchor="t">
            <a:spAutoFit/>
          </a:bodyPr>
          <a:lstStyle/>
          <a:p>
            <a:pPr algn="r">
              <a:lnSpc>
                <a:spcPts val="7200"/>
              </a:lnSpc>
            </a:pPr>
            <a:r>
              <a:rPr lang="en-US" sz="4000" b="1" spc="-140">
                <a:solidFill>
                  <a:srgbClr val="FCAF30"/>
                </a:solidFill>
                <a:latin typeface="Inter Tight Bold"/>
                <a:ea typeface="Inter Tight Bold"/>
                <a:cs typeface="Inter Tight Bold"/>
                <a:sym typeface="Inter Tight Bold"/>
              </a:rPr>
              <a:t>within 2 weeks</a:t>
            </a:r>
            <a:endParaRPr lang="en-US" sz="4000" b="1" spc="-240">
              <a:solidFill>
                <a:srgbClr val="FCAF30"/>
              </a:solidFill>
              <a:latin typeface="Inter Tight Bold"/>
              <a:ea typeface="Inter Tight Bold"/>
              <a:cs typeface="Inter Tight Bold"/>
              <a:sym typeface="Inter Tight Bold"/>
            </a:endParaRPr>
          </a:p>
        </p:txBody>
      </p:sp>
      <p:sp>
        <p:nvSpPr>
          <p:cNvPr id="37" name="TextBox 36">
            <a:extLst>
              <a:ext uri="{FF2B5EF4-FFF2-40B4-BE49-F238E27FC236}">
                <a16:creationId xmlns:a16="http://schemas.microsoft.com/office/drawing/2014/main" id="{E63A8A04-D4EF-135C-EDE6-B62D58642FA2}"/>
              </a:ext>
            </a:extLst>
          </p:cNvPr>
          <p:cNvSpPr txBox="1"/>
          <p:nvPr/>
        </p:nvSpPr>
        <p:spPr>
          <a:xfrm>
            <a:off x="11984195" y="7932863"/>
            <a:ext cx="5831590" cy="861774"/>
          </a:xfrm>
          <a:prstGeom prst="rect">
            <a:avLst/>
          </a:prstGeom>
          <a:noFill/>
        </p:spPr>
        <p:txBody>
          <a:bodyPr wrap="square">
            <a:spAutoFit/>
          </a:bodyPr>
          <a:lstStyle/>
          <a:p>
            <a:pPr algn="r">
              <a:lnSpc>
                <a:spcPts val="3000"/>
              </a:lnSpc>
            </a:pPr>
            <a:r>
              <a:rPr lang="en-US" sz="3000" b="1" spc="-80">
                <a:solidFill>
                  <a:srgbClr val="14213D"/>
                </a:solidFill>
                <a:latin typeface="Inter Tight Bold" pitchFamily="2" charset="0"/>
                <a:ea typeface="Inter Tight Bold" pitchFamily="2" charset="0"/>
                <a:cs typeface="Inter Tight Bold" pitchFamily="2" charset="0"/>
                <a:sym typeface="Inter Tight"/>
              </a:rPr>
              <a:t>Most life insurance claims in Australia are accepted and paid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17003"/>
            <a:ext cx="16373717" cy="1068131"/>
          </a:xfrm>
          <a:prstGeom prst="rect">
            <a:avLst/>
          </a:prstGeom>
        </p:spPr>
        <p:txBody>
          <a:bodyPr lIns="0" tIns="0" rIns="0" bIns="0" rtlCol="0" anchor="t">
            <a:spAutoFit/>
          </a:bodyPr>
          <a:lstStyle/>
          <a:p>
            <a:pPr algn="l">
              <a:lnSpc>
                <a:spcPts val="7901"/>
              </a:lnSpc>
            </a:pPr>
            <a:r>
              <a:rPr lang="en-US" sz="8405" b="1" spc="-420">
                <a:solidFill>
                  <a:srgbClr val="14213D"/>
                </a:solidFill>
                <a:latin typeface="Inter Tight Bold"/>
                <a:ea typeface="Inter Tight Bold"/>
                <a:cs typeface="Inter Tight Bold"/>
                <a:sym typeface="Inter Tight Bold"/>
              </a:rPr>
              <a:t>Busting common insurance myths</a:t>
            </a:r>
          </a:p>
        </p:txBody>
      </p:sp>
      <p:grpSp>
        <p:nvGrpSpPr>
          <p:cNvPr id="3" name="Group 3"/>
          <p:cNvGrpSpPr/>
          <p:nvPr/>
        </p:nvGrpSpPr>
        <p:grpSpPr>
          <a:xfrm>
            <a:off x="1028700" y="2980359"/>
            <a:ext cx="4938714" cy="1359218"/>
            <a:chOff x="0" y="0"/>
            <a:chExt cx="1071146" cy="294798"/>
          </a:xfrm>
        </p:grpSpPr>
        <p:sp>
          <p:nvSpPr>
            <p:cNvPr id="4" name="Freeform 4"/>
            <p:cNvSpPr/>
            <p:nvPr/>
          </p:nvSpPr>
          <p:spPr>
            <a:xfrm>
              <a:off x="0" y="0"/>
              <a:ext cx="1071146" cy="294798"/>
            </a:xfrm>
            <a:custGeom>
              <a:avLst/>
              <a:gdLst/>
              <a:ahLst/>
              <a:cxnLst/>
              <a:rect l="l" t="t" r="r" b="b"/>
              <a:pathLst>
                <a:path w="1071146" h="294798">
                  <a:moveTo>
                    <a:pt x="94056" y="0"/>
                  </a:moveTo>
                  <a:lnTo>
                    <a:pt x="977090" y="0"/>
                  </a:lnTo>
                  <a:cubicBezTo>
                    <a:pt x="1029036" y="0"/>
                    <a:pt x="1071146" y="42110"/>
                    <a:pt x="1071146" y="94056"/>
                  </a:cubicBezTo>
                  <a:lnTo>
                    <a:pt x="1071146" y="200742"/>
                  </a:lnTo>
                  <a:cubicBezTo>
                    <a:pt x="1071146" y="225687"/>
                    <a:pt x="1061236" y="249610"/>
                    <a:pt x="1043597" y="267249"/>
                  </a:cubicBezTo>
                  <a:cubicBezTo>
                    <a:pt x="1025959" y="284888"/>
                    <a:pt x="1002035" y="294798"/>
                    <a:pt x="977090" y="294798"/>
                  </a:cubicBezTo>
                  <a:lnTo>
                    <a:pt x="94056" y="294798"/>
                  </a:lnTo>
                  <a:cubicBezTo>
                    <a:pt x="69111" y="294798"/>
                    <a:pt x="45187" y="284888"/>
                    <a:pt x="27548" y="267249"/>
                  </a:cubicBezTo>
                  <a:cubicBezTo>
                    <a:pt x="9909" y="249610"/>
                    <a:pt x="0" y="225687"/>
                    <a:pt x="0" y="200742"/>
                  </a:cubicBezTo>
                  <a:lnTo>
                    <a:pt x="0" y="94056"/>
                  </a:lnTo>
                  <a:cubicBezTo>
                    <a:pt x="0" y="69111"/>
                    <a:pt x="9909" y="45187"/>
                    <a:pt x="27548" y="27548"/>
                  </a:cubicBezTo>
                  <a:cubicBezTo>
                    <a:pt x="45187" y="9909"/>
                    <a:pt x="69111" y="0"/>
                    <a:pt x="94056" y="0"/>
                  </a:cubicBezTo>
                  <a:close/>
                </a:path>
              </a:pathLst>
            </a:custGeom>
            <a:solidFill>
              <a:srgbClr val="FFFFFE"/>
            </a:solidFill>
            <a:ln w="19050" cap="rnd">
              <a:solidFill>
                <a:srgbClr val="000000"/>
              </a:solidFill>
              <a:prstDash val="solid"/>
              <a:round/>
            </a:ln>
          </p:spPr>
          <p:txBody>
            <a:bodyPr/>
            <a:lstStyle/>
            <a:p>
              <a:endParaRPr lang="en-AU"/>
            </a:p>
          </p:txBody>
        </p:sp>
        <p:sp>
          <p:nvSpPr>
            <p:cNvPr id="5" name="TextBox 5"/>
            <p:cNvSpPr txBox="1"/>
            <p:nvPr/>
          </p:nvSpPr>
          <p:spPr>
            <a:xfrm>
              <a:off x="0" y="-38100"/>
              <a:ext cx="1071146" cy="332898"/>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6" name="TextBox 6"/>
          <p:cNvSpPr txBox="1"/>
          <p:nvPr/>
        </p:nvSpPr>
        <p:spPr>
          <a:xfrm>
            <a:off x="1343710" y="3539687"/>
            <a:ext cx="4308695" cy="347843"/>
          </a:xfrm>
          <a:prstGeom prst="rect">
            <a:avLst/>
          </a:prstGeom>
        </p:spPr>
        <p:txBody>
          <a:bodyPr lIns="0" tIns="0" rIns="0" bIns="0" rtlCol="0" anchor="t">
            <a:spAutoFit/>
          </a:bodyPr>
          <a:lstStyle/>
          <a:p>
            <a:pPr marL="0" lvl="0" indent="0" algn="ctr">
              <a:lnSpc>
                <a:spcPts val="2777"/>
              </a:lnSpc>
              <a:spcBef>
                <a:spcPct val="0"/>
              </a:spcBef>
            </a:pPr>
            <a:r>
              <a:rPr lang="en-US" sz="2221" b="1" spc="-133">
                <a:solidFill>
                  <a:srgbClr val="000000"/>
                </a:solidFill>
                <a:latin typeface="Inter Tight Bold"/>
                <a:ea typeface="Inter Tight Bold"/>
                <a:cs typeface="Inter Tight Bold"/>
                <a:sym typeface="Inter Tight Bold"/>
              </a:rPr>
              <a:t>Life insurers don’t pay claims</a:t>
            </a:r>
          </a:p>
        </p:txBody>
      </p:sp>
      <p:grpSp>
        <p:nvGrpSpPr>
          <p:cNvPr id="7" name="Group 7"/>
          <p:cNvGrpSpPr/>
          <p:nvPr/>
        </p:nvGrpSpPr>
        <p:grpSpPr>
          <a:xfrm>
            <a:off x="1028700" y="4939888"/>
            <a:ext cx="4938714" cy="4845926"/>
            <a:chOff x="0" y="0"/>
            <a:chExt cx="1029982" cy="1010631"/>
          </a:xfrm>
        </p:grpSpPr>
        <p:sp>
          <p:nvSpPr>
            <p:cNvPr id="8" name="Freeform 8"/>
            <p:cNvSpPr/>
            <p:nvPr/>
          </p:nvSpPr>
          <p:spPr>
            <a:xfrm>
              <a:off x="0" y="0"/>
              <a:ext cx="1029982" cy="1010631"/>
            </a:xfrm>
            <a:custGeom>
              <a:avLst/>
              <a:gdLst/>
              <a:ahLst/>
              <a:cxnLst/>
              <a:rect l="l" t="t" r="r" b="b"/>
              <a:pathLst>
                <a:path w="1029982" h="1010631">
                  <a:moveTo>
                    <a:pt x="94056" y="0"/>
                  </a:moveTo>
                  <a:lnTo>
                    <a:pt x="935927" y="0"/>
                  </a:lnTo>
                  <a:cubicBezTo>
                    <a:pt x="960872" y="0"/>
                    <a:pt x="984795" y="9909"/>
                    <a:pt x="1002434" y="27548"/>
                  </a:cubicBezTo>
                  <a:cubicBezTo>
                    <a:pt x="1020073" y="45187"/>
                    <a:pt x="1029982" y="69111"/>
                    <a:pt x="1029982" y="94056"/>
                  </a:cubicBezTo>
                  <a:lnTo>
                    <a:pt x="1029982" y="916575"/>
                  </a:lnTo>
                  <a:cubicBezTo>
                    <a:pt x="1029982" y="941521"/>
                    <a:pt x="1020073" y="965444"/>
                    <a:pt x="1002434" y="983083"/>
                  </a:cubicBezTo>
                  <a:cubicBezTo>
                    <a:pt x="984795" y="1000722"/>
                    <a:pt x="960872" y="1010631"/>
                    <a:pt x="935927" y="1010631"/>
                  </a:cubicBezTo>
                  <a:lnTo>
                    <a:pt x="94056" y="1010631"/>
                  </a:lnTo>
                  <a:cubicBezTo>
                    <a:pt x="69111" y="1010631"/>
                    <a:pt x="45187" y="1000722"/>
                    <a:pt x="27548" y="983083"/>
                  </a:cubicBezTo>
                  <a:cubicBezTo>
                    <a:pt x="9909" y="965444"/>
                    <a:pt x="0" y="941521"/>
                    <a:pt x="0" y="916575"/>
                  </a:cubicBezTo>
                  <a:lnTo>
                    <a:pt x="0" y="94056"/>
                  </a:lnTo>
                  <a:cubicBezTo>
                    <a:pt x="0" y="69111"/>
                    <a:pt x="9909" y="45187"/>
                    <a:pt x="27548" y="27548"/>
                  </a:cubicBezTo>
                  <a:cubicBezTo>
                    <a:pt x="45187" y="9909"/>
                    <a:pt x="69111" y="0"/>
                    <a:pt x="94056" y="0"/>
                  </a:cubicBezTo>
                  <a:close/>
                </a:path>
              </a:pathLst>
            </a:custGeom>
            <a:solidFill>
              <a:srgbClr val="FFFFFE"/>
            </a:solidFill>
            <a:ln w="19050" cap="rnd">
              <a:solidFill>
                <a:srgbClr val="000000"/>
              </a:solidFill>
              <a:prstDash val="solid"/>
              <a:round/>
            </a:ln>
          </p:spPr>
          <p:txBody>
            <a:bodyPr/>
            <a:lstStyle/>
            <a:p>
              <a:endParaRPr lang="en-AU"/>
            </a:p>
          </p:txBody>
        </p:sp>
        <p:sp>
          <p:nvSpPr>
            <p:cNvPr id="9" name="TextBox 9"/>
            <p:cNvSpPr txBox="1"/>
            <p:nvPr/>
          </p:nvSpPr>
          <p:spPr>
            <a:xfrm>
              <a:off x="0" y="-38100"/>
              <a:ext cx="1029982" cy="1048731"/>
            </a:xfrm>
            <a:prstGeom prst="rect">
              <a:avLst/>
            </a:prstGeom>
          </p:spPr>
          <p:txBody>
            <a:bodyPr lIns="31565" tIns="31565" rIns="31565" bIns="31565" rtlCol="0" anchor="ctr"/>
            <a:lstStyle/>
            <a:p>
              <a:pPr algn="ctr">
                <a:lnSpc>
                  <a:spcPts val="2659"/>
                </a:lnSpc>
              </a:pPr>
              <a:endParaRPr/>
            </a:p>
          </p:txBody>
        </p:sp>
      </p:grpSp>
      <p:sp>
        <p:nvSpPr>
          <p:cNvPr id="10" name="TextBox 10"/>
          <p:cNvSpPr txBox="1"/>
          <p:nvPr/>
        </p:nvSpPr>
        <p:spPr>
          <a:xfrm>
            <a:off x="1181556" y="5521150"/>
            <a:ext cx="4651910" cy="2430858"/>
          </a:xfrm>
          <a:prstGeom prst="rect">
            <a:avLst/>
          </a:prstGeom>
        </p:spPr>
        <p:txBody>
          <a:bodyPr lIns="0" tIns="0" rIns="0" bIns="0" rtlCol="0" anchor="t">
            <a:spAutoFit/>
          </a:bodyPr>
          <a:lstStyle/>
          <a:p>
            <a:pPr marL="0" lvl="0" indent="0" algn="ctr">
              <a:lnSpc>
                <a:spcPts val="3305"/>
              </a:lnSpc>
              <a:spcBef>
                <a:spcPct val="0"/>
              </a:spcBef>
            </a:pPr>
            <a:r>
              <a:rPr lang="en-US" sz="2644" spc="-105" dirty="0">
                <a:solidFill>
                  <a:srgbClr val="000000"/>
                </a:solidFill>
                <a:latin typeface="Inter Tight"/>
                <a:ea typeface="Inter Tight"/>
                <a:cs typeface="Inter Tight"/>
                <a:sym typeface="Inter Tight"/>
              </a:rPr>
              <a:t>Most life insurance claims in Australia are accepted and paid.</a:t>
            </a:r>
          </a:p>
          <a:p>
            <a:pPr marL="0" lvl="0" indent="0" algn="ctr">
              <a:lnSpc>
                <a:spcPts val="3305"/>
              </a:lnSpc>
              <a:spcBef>
                <a:spcPct val="0"/>
              </a:spcBef>
            </a:pPr>
            <a:endParaRPr lang="en-US" sz="2644" spc="-105" dirty="0">
              <a:solidFill>
                <a:srgbClr val="000000"/>
              </a:solidFill>
              <a:latin typeface="Inter Tight"/>
              <a:ea typeface="Inter Tight"/>
              <a:cs typeface="Inter Tight"/>
              <a:sym typeface="Inter Tight"/>
            </a:endParaRPr>
          </a:p>
          <a:p>
            <a:pPr marL="0" lvl="0" indent="0" algn="ctr">
              <a:lnSpc>
                <a:spcPts val="2250"/>
              </a:lnSpc>
              <a:spcBef>
                <a:spcPct val="0"/>
              </a:spcBef>
            </a:pPr>
            <a:r>
              <a:rPr lang="en-US" sz="1800" u="none" strike="noStrike" spc="-72" dirty="0">
                <a:solidFill>
                  <a:srgbClr val="000000"/>
                </a:solidFill>
                <a:latin typeface="Inter Tight" pitchFamily="2" charset="0"/>
                <a:ea typeface="Inter Tight" pitchFamily="2" charset="0"/>
                <a:cs typeface="Inter Tight" pitchFamily="2" charset="0"/>
                <a:sym typeface="Inter Tight"/>
              </a:rPr>
              <a:t>In 2024, 96.9% of death cover claims and 95.0% of income protection claims were accepted across the insurance industry in Australia (for insurance sold through an adviser).</a:t>
            </a:r>
            <a:r>
              <a:rPr lang="en-US" sz="1800" u="none" strike="noStrike" spc="-72" baseline="30000" dirty="0">
                <a:solidFill>
                  <a:srgbClr val="000000"/>
                </a:solidFill>
                <a:latin typeface="Inter Tight" pitchFamily="2" charset="0"/>
                <a:ea typeface="Inter Tight" pitchFamily="2" charset="0"/>
                <a:cs typeface="Inter Tight" pitchFamily="2" charset="0"/>
                <a:sym typeface="Inter Tight"/>
              </a:rPr>
              <a:t>1</a:t>
            </a:r>
          </a:p>
        </p:txBody>
      </p:sp>
      <p:grpSp>
        <p:nvGrpSpPr>
          <p:cNvPr id="11" name="Group 11"/>
          <p:cNvGrpSpPr/>
          <p:nvPr/>
        </p:nvGrpSpPr>
        <p:grpSpPr>
          <a:xfrm>
            <a:off x="2548454" y="4625382"/>
            <a:ext cx="1899205" cy="629012"/>
            <a:chOff x="0" y="0"/>
            <a:chExt cx="524859" cy="173832"/>
          </a:xfrm>
        </p:grpSpPr>
        <p:sp>
          <p:nvSpPr>
            <p:cNvPr id="12" name="Freeform 12"/>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13" name="TextBox 13"/>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14" name="TextBox 14"/>
          <p:cNvSpPr txBox="1"/>
          <p:nvPr/>
        </p:nvSpPr>
        <p:spPr>
          <a:xfrm>
            <a:off x="2866282" y="4803125"/>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TRUTH:</a:t>
            </a:r>
          </a:p>
        </p:txBody>
      </p:sp>
      <p:grpSp>
        <p:nvGrpSpPr>
          <p:cNvPr id="15" name="Group 15"/>
          <p:cNvGrpSpPr/>
          <p:nvPr/>
        </p:nvGrpSpPr>
        <p:grpSpPr>
          <a:xfrm>
            <a:off x="2548454" y="2665853"/>
            <a:ext cx="1899205" cy="629012"/>
            <a:chOff x="0" y="0"/>
            <a:chExt cx="524859" cy="173832"/>
          </a:xfrm>
        </p:grpSpPr>
        <p:sp>
          <p:nvSpPr>
            <p:cNvPr id="16" name="Freeform 16"/>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17" name="TextBox 17"/>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18" name="TextBox 18"/>
          <p:cNvSpPr txBox="1"/>
          <p:nvPr/>
        </p:nvSpPr>
        <p:spPr>
          <a:xfrm>
            <a:off x="2866282" y="2841440"/>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MYTH 1:</a:t>
            </a:r>
          </a:p>
        </p:txBody>
      </p:sp>
      <p:grpSp>
        <p:nvGrpSpPr>
          <p:cNvPr id="19" name="Group 19"/>
          <p:cNvGrpSpPr/>
          <p:nvPr/>
        </p:nvGrpSpPr>
        <p:grpSpPr>
          <a:xfrm>
            <a:off x="6827389" y="2881022"/>
            <a:ext cx="4938714" cy="1359218"/>
            <a:chOff x="0" y="0"/>
            <a:chExt cx="1071146" cy="294798"/>
          </a:xfrm>
        </p:grpSpPr>
        <p:sp>
          <p:nvSpPr>
            <p:cNvPr id="20" name="Freeform 20"/>
            <p:cNvSpPr/>
            <p:nvPr/>
          </p:nvSpPr>
          <p:spPr>
            <a:xfrm>
              <a:off x="0" y="0"/>
              <a:ext cx="1071146" cy="294798"/>
            </a:xfrm>
            <a:custGeom>
              <a:avLst/>
              <a:gdLst/>
              <a:ahLst/>
              <a:cxnLst/>
              <a:rect l="l" t="t" r="r" b="b"/>
              <a:pathLst>
                <a:path w="1071146" h="294798">
                  <a:moveTo>
                    <a:pt x="94056" y="0"/>
                  </a:moveTo>
                  <a:lnTo>
                    <a:pt x="977090" y="0"/>
                  </a:lnTo>
                  <a:cubicBezTo>
                    <a:pt x="1029036" y="0"/>
                    <a:pt x="1071146" y="42110"/>
                    <a:pt x="1071146" y="94056"/>
                  </a:cubicBezTo>
                  <a:lnTo>
                    <a:pt x="1071146" y="200742"/>
                  </a:lnTo>
                  <a:cubicBezTo>
                    <a:pt x="1071146" y="225687"/>
                    <a:pt x="1061236" y="249610"/>
                    <a:pt x="1043597" y="267249"/>
                  </a:cubicBezTo>
                  <a:cubicBezTo>
                    <a:pt x="1025959" y="284888"/>
                    <a:pt x="1002035" y="294798"/>
                    <a:pt x="977090" y="294798"/>
                  </a:cubicBezTo>
                  <a:lnTo>
                    <a:pt x="94056" y="294798"/>
                  </a:lnTo>
                  <a:cubicBezTo>
                    <a:pt x="69111" y="294798"/>
                    <a:pt x="45187" y="284888"/>
                    <a:pt x="27548" y="267249"/>
                  </a:cubicBezTo>
                  <a:cubicBezTo>
                    <a:pt x="9909" y="249610"/>
                    <a:pt x="0" y="225687"/>
                    <a:pt x="0" y="200742"/>
                  </a:cubicBezTo>
                  <a:lnTo>
                    <a:pt x="0" y="94056"/>
                  </a:lnTo>
                  <a:cubicBezTo>
                    <a:pt x="0" y="69111"/>
                    <a:pt x="9909" y="45187"/>
                    <a:pt x="27548" y="27548"/>
                  </a:cubicBezTo>
                  <a:cubicBezTo>
                    <a:pt x="45187" y="9909"/>
                    <a:pt x="69111" y="0"/>
                    <a:pt x="94056" y="0"/>
                  </a:cubicBezTo>
                  <a:close/>
                </a:path>
              </a:pathLst>
            </a:custGeom>
            <a:solidFill>
              <a:srgbClr val="FFFFFE"/>
            </a:solidFill>
            <a:ln w="19050" cap="rnd">
              <a:solidFill>
                <a:srgbClr val="000000"/>
              </a:solidFill>
              <a:prstDash val="solid"/>
              <a:round/>
            </a:ln>
          </p:spPr>
          <p:txBody>
            <a:bodyPr/>
            <a:lstStyle/>
            <a:p>
              <a:endParaRPr lang="en-AU"/>
            </a:p>
          </p:txBody>
        </p:sp>
        <p:sp>
          <p:nvSpPr>
            <p:cNvPr id="21" name="TextBox 21"/>
            <p:cNvSpPr txBox="1"/>
            <p:nvPr/>
          </p:nvSpPr>
          <p:spPr>
            <a:xfrm>
              <a:off x="0" y="-38100"/>
              <a:ext cx="1071146" cy="332898"/>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22" name="TextBox 22"/>
          <p:cNvSpPr txBox="1"/>
          <p:nvPr/>
        </p:nvSpPr>
        <p:spPr>
          <a:xfrm>
            <a:off x="7142398" y="3440350"/>
            <a:ext cx="4308695" cy="347843"/>
          </a:xfrm>
          <a:prstGeom prst="rect">
            <a:avLst/>
          </a:prstGeom>
        </p:spPr>
        <p:txBody>
          <a:bodyPr lIns="0" tIns="0" rIns="0" bIns="0" rtlCol="0" anchor="t">
            <a:spAutoFit/>
          </a:bodyPr>
          <a:lstStyle/>
          <a:p>
            <a:pPr marL="0" lvl="0" indent="0" algn="ctr">
              <a:lnSpc>
                <a:spcPts val="2777"/>
              </a:lnSpc>
              <a:spcBef>
                <a:spcPct val="0"/>
              </a:spcBef>
            </a:pPr>
            <a:r>
              <a:rPr lang="en-US" sz="2221" b="1" spc="-133">
                <a:solidFill>
                  <a:srgbClr val="000000"/>
                </a:solidFill>
                <a:latin typeface="Inter Tight Bold"/>
                <a:ea typeface="Inter Tight Bold"/>
                <a:cs typeface="Inter Tight Bold"/>
                <a:sym typeface="Inter Tight Bold"/>
              </a:rPr>
              <a:t>Insurance is only for the rich</a:t>
            </a:r>
          </a:p>
        </p:txBody>
      </p:sp>
      <p:grpSp>
        <p:nvGrpSpPr>
          <p:cNvPr id="23" name="Group 23"/>
          <p:cNvGrpSpPr/>
          <p:nvPr/>
        </p:nvGrpSpPr>
        <p:grpSpPr>
          <a:xfrm>
            <a:off x="6827389" y="4840551"/>
            <a:ext cx="4938714" cy="4845926"/>
            <a:chOff x="0" y="0"/>
            <a:chExt cx="1029982" cy="1010631"/>
          </a:xfrm>
        </p:grpSpPr>
        <p:sp>
          <p:nvSpPr>
            <p:cNvPr id="24" name="Freeform 24"/>
            <p:cNvSpPr/>
            <p:nvPr/>
          </p:nvSpPr>
          <p:spPr>
            <a:xfrm>
              <a:off x="0" y="0"/>
              <a:ext cx="1029982" cy="1010631"/>
            </a:xfrm>
            <a:custGeom>
              <a:avLst/>
              <a:gdLst/>
              <a:ahLst/>
              <a:cxnLst/>
              <a:rect l="l" t="t" r="r" b="b"/>
              <a:pathLst>
                <a:path w="1029982" h="1010631">
                  <a:moveTo>
                    <a:pt x="94056" y="0"/>
                  </a:moveTo>
                  <a:lnTo>
                    <a:pt x="935927" y="0"/>
                  </a:lnTo>
                  <a:cubicBezTo>
                    <a:pt x="960872" y="0"/>
                    <a:pt x="984795" y="9909"/>
                    <a:pt x="1002434" y="27548"/>
                  </a:cubicBezTo>
                  <a:cubicBezTo>
                    <a:pt x="1020073" y="45187"/>
                    <a:pt x="1029982" y="69111"/>
                    <a:pt x="1029982" y="94056"/>
                  </a:cubicBezTo>
                  <a:lnTo>
                    <a:pt x="1029982" y="916575"/>
                  </a:lnTo>
                  <a:cubicBezTo>
                    <a:pt x="1029982" y="941521"/>
                    <a:pt x="1020073" y="965444"/>
                    <a:pt x="1002434" y="983083"/>
                  </a:cubicBezTo>
                  <a:cubicBezTo>
                    <a:pt x="984795" y="1000722"/>
                    <a:pt x="960872" y="1010631"/>
                    <a:pt x="935927" y="1010631"/>
                  </a:cubicBezTo>
                  <a:lnTo>
                    <a:pt x="94056" y="1010631"/>
                  </a:lnTo>
                  <a:cubicBezTo>
                    <a:pt x="69111" y="1010631"/>
                    <a:pt x="45187" y="1000722"/>
                    <a:pt x="27548" y="983083"/>
                  </a:cubicBezTo>
                  <a:cubicBezTo>
                    <a:pt x="9909" y="965444"/>
                    <a:pt x="0" y="941521"/>
                    <a:pt x="0" y="916575"/>
                  </a:cubicBezTo>
                  <a:lnTo>
                    <a:pt x="0" y="94056"/>
                  </a:lnTo>
                  <a:cubicBezTo>
                    <a:pt x="0" y="69111"/>
                    <a:pt x="9909" y="45187"/>
                    <a:pt x="27548" y="27548"/>
                  </a:cubicBezTo>
                  <a:cubicBezTo>
                    <a:pt x="45187" y="9909"/>
                    <a:pt x="69111" y="0"/>
                    <a:pt x="94056" y="0"/>
                  </a:cubicBezTo>
                  <a:close/>
                </a:path>
              </a:pathLst>
            </a:custGeom>
            <a:solidFill>
              <a:srgbClr val="FFFFFE"/>
            </a:solidFill>
            <a:ln w="19050" cap="rnd">
              <a:solidFill>
                <a:srgbClr val="000000"/>
              </a:solidFill>
              <a:prstDash val="solid"/>
              <a:round/>
            </a:ln>
          </p:spPr>
          <p:txBody>
            <a:bodyPr/>
            <a:lstStyle/>
            <a:p>
              <a:endParaRPr lang="en-AU"/>
            </a:p>
          </p:txBody>
        </p:sp>
        <p:sp>
          <p:nvSpPr>
            <p:cNvPr id="25" name="TextBox 25"/>
            <p:cNvSpPr txBox="1"/>
            <p:nvPr/>
          </p:nvSpPr>
          <p:spPr>
            <a:xfrm>
              <a:off x="0" y="-38100"/>
              <a:ext cx="1029982" cy="1048731"/>
            </a:xfrm>
            <a:prstGeom prst="rect">
              <a:avLst/>
            </a:prstGeom>
          </p:spPr>
          <p:txBody>
            <a:bodyPr lIns="31565" tIns="31565" rIns="31565" bIns="31565" rtlCol="0" anchor="ctr"/>
            <a:lstStyle/>
            <a:p>
              <a:pPr algn="ctr">
                <a:lnSpc>
                  <a:spcPts val="2659"/>
                </a:lnSpc>
              </a:pPr>
              <a:endParaRPr/>
            </a:p>
          </p:txBody>
        </p:sp>
      </p:grpSp>
      <p:sp>
        <p:nvSpPr>
          <p:cNvPr id="26" name="TextBox 26"/>
          <p:cNvSpPr txBox="1"/>
          <p:nvPr/>
        </p:nvSpPr>
        <p:spPr>
          <a:xfrm>
            <a:off x="6980245" y="5421813"/>
            <a:ext cx="4651910" cy="3738909"/>
          </a:xfrm>
          <a:prstGeom prst="rect">
            <a:avLst/>
          </a:prstGeom>
        </p:spPr>
        <p:txBody>
          <a:bodyPr lIns="0" tIns="0" rIns="0" bIns="0" rtlCol="0" anchor="t">
            <a:spAutoFit/>
          </a:bodyPr>
          <a:lstStyle/>
          <a:p>
            <a:pPr marL="0" lvl="0" indent="0" algn="ctr">
              <a:lnSpc>
                <a:spcPts val="3305"/>
              </a:lnSpc>
              <a:spcBef>
                <a:spcPct val="0"/>
              </a:spcBef>
            </a:pPr>
            <a:r>
              <a:rPr lang="en-US" sz="2644" spc="-105" dirty="0">
                <a:solidFill>
                  <a:srgbClr val="000000"/>
                </a:solidFill>
                <a:latin typeface="Inter Tight"/>
                <a:ea typeface="Inter Tight"/>
                <a:cs typeface="Inter Tight"/>
                <a:sym typeface="Inter Tight"/>
              </a:rPr>
              <a:t>Life insurance is accessible to most Australians and you may already have some level of cover.</a:t>
            </a:r>
          </a:p>
          <a:p>
            <a:pPr marL="0" lvl="0" indent="0" algn="ctr">
              <a:lnSpc>
                <a:spcPts val="3305"/>
              </a:lnSpc>
              <a:spcBef>
                <a:spcPct val="0"/>
              </a:spcBef>
            </a:pPr>
            <a:endParaRPr lang="en-US" sz="2644" spc="-105" dirty="0">
              <a:solidFill>
                <a:srgbClr val="000000"/>
              </a:solidFill>
              <a:latin typeface="Inter Tight"/>
              <a:ea typeface="Inter Tight"/>
              <a:cs typeface="Inter Tight"/>
              <a:sym typeface="Inter Tight"/>
            </a:endParaRPr>
          </a:p>
          <a:p>
            <a:pPr marL="0" lvl="0" indent="0" algn="ctr">
              <a:lnSpc>
                <a:spcPts val="2250"/>
              </a:lnSpc>
              <a:spcBef>
                <a:spcPct val="0"/>
              </a:spcBef>
            </a:pPr>
            <a:r>
              <a:rPr lang="en-US" sz="1800" u="none" strike="noStrike" spc="-72" dirty="0">
                <a:solidFill>
                  <a:srgbClr val="000000"/>
                </a:solidFill>
                <a:latin typeface="Inter Tight"/>
                <a:ea typeface="Inter Tight"/>
                <a:cs typeface="Inter Tight"/>
                <a:sym typeface="Inter Tight"/>
              </a:rPr>
              <a:t>Many Australians already have some level of life insurance through their super fund</a:t>
            </a:r>
            <a:r>
              <a:rPr lang="en-US" sz="1800" u="none" strike="noStrike" spc="-72" baseline="30000" dirty="0">
                <a:solidFill>
                  <a:srgbClr val="000000"/>
                </a:solidFill>
                <a:latin typeface="Inter Tight"/>
                <a:ea typeface="Inter Tight"/>
                <a:cs typeface="Inter Tight"/>
                <a:sym typeface="Inter Tight"/>
              </a:rPr>
              <a:t>2</a:t>
            </a:r>
            <a:r>
              <a:rPr lang="en-US" sz="1800" u="none" strike="noStrike" spc="-72" dirty="0">
                <a:solidFill>
                  <a:srgbClr val="000000"/>
                </a:solidFill>
                <a:latin typeface="Inter Tight"/>
                <a:ea typeface="Inter Tight"/>
                <a:cs typeface="Inter Tight"/>
                <a:sym typeface="Inter Tight"/>
              </a:rPr>
              <a:t>, making it affordable and accessible.​</a:t>
            </a:r>
          </a:p>
          <a:p>
            <a:pPr marL="0" lvl="0" indent="0" algn="ctr">
              <a:lnSpc>
                <a:spcPts val="2250"/>
              </a:lnSpc>
              <a:spcBef>
                <a:spcPct val="0"/>
              </a:spcBef>
            </a:pPr>
            <a:r>
              <a:rPr lang="en-US" sz="1800" u="none" strike="noStrike" spc="-72" dirty="0">
                <a:solidFill>
                  <a:srgbClr val="000000"/>
                </a:solidFill>
                <a:latin typeface="Inter Tight"/>
                <a:ea typeface="Inter Tight"/>
                <a:cs typeface="Inter Tight"/>
                <a:sym typeface="Inter Tight"/>
              </a:rPr>
              <a:t>​</a:t>
            </a:r>
          </a:p>
          <a:p>
            <a:pPr marL="0" lvl="0" indent="0" algn="ctr">
              <a:lnSpc>
                <a:spcPts val="2250"/>
              </a:lnSpc>
              <a:spcBef>
                <a:spcPct val="0"/>
              </a:spcBef>
            </a:pPr>
            <a:r>
              <a:rPr lang="en-US" sz="1800" u="none" strike="noStrike" spc="-72" dirty="0">
                <a:solidFill>
                  <a:srgbClr val="000000"/>
                </a:solidFill>
                <a:latin typeface="Inter Tight"/>
                <a:ea typeface="Inter Tight"/>
                <a:cs typeface="Inter Tight"/>
                <a:sym typeface="Inter Tight"/>
              </a:rPr>
              <a:t>You can also tailor </a:t>
            </a:r>
            <a:r>
              <a:rPr lang="en-US" spc="-72" dirty="0">
                <a:solidFill>
                  <a:srgbClr val="000000"/>
                </a:solidFill>
                <a:latin typeface="Inter Tight"/>
                <a:ea typeface="Inter Tight"/>
                <a:cs typeface="Inter Tight"/>
                <a:sym typeface="Inter Tight"/>
              </a:rPr>
              <a:t>cover</a:t>
            </a:r>
            <a:r>
              <a:rPr lang="en-US" sz="1800" u="none" strike="noStrike" spc="-72" dirty="0">
                <a:solidFill>
                  <a:srgbClr val="000000"/>
                </a:solidFill>
                <a:latin typeface="Inter Tight"/>
                <a:ea typeface="Inter Tight"/>
                <a:cs typeface="Inter Tight"/>
                <a:sym typeface="Inter Tight"/>
              </a:rPr>
              <a:t> to suit your budget and needs, with options like income protection, trauma cover, and TPD available at various price points.​</a:t>
            </a:r>
          </a:p>
        </p:txBody>
      </p:sp>
      <p:grpSp>
        <p:nvGrpSpPr>
          <p:cNvPr id="27" name="Group 27"/>
          <p:cNvGrpSpPr/>
          <p:nvPr/>
        </p:nvGrpSpPr>
        <p:grpSpPr>
          <a:xfrm>
            <a:off x="8347143" y="4526045"/>
            <a:ext cx="1899205" cy="629012"/>
            <a:chOff x="0" y="0"/>
            <a:chExt cx="524859" cy="173832"/>
          </a:xfrm>
        </p:grpSpPr>
        <p:sp>
          <p:nvSpPr>
            <p:cNvPr id="28" name="Freeform 28"/>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29" name="TextBox 29"/>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30" name="TextBox 30"/>
          <p:cNvSpPr txBox="1"/>
          <p:nvPr/>
        </p:nvSpPr>
        <p:spPr>
          <a:xfrm>
            <a:off x="8664971" y="4703788"/>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TRUTH:</a:t>
            </a:r>
          </a:p>
        </p:txBody>
      </p:sp>
      <p:grpSp>
        <p:nvGrpSpPr>
          <p:cNvPr id="31" name="Group 31"/>
          <p:cNvGrpSpPr/>
          <p:nvPr/>
        </p:nvGrpSpPr>
        <p:grpSpPr>
          <a:xfrm>
            <a:off x="8347143" y="2566516"/>
            <a:ext cx="1899205" cy="629012"/>
            <a:chOff x="0" y="0"/>
            <a:chExt cx="524859" cy="173832"/>
          </a:xfrm>
        </p:grpSpPr>
        <p:sp>
          <p:nvSpPr>
            <p:cNvPr id="32" name="Freeform 32"/>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33" name="TextBox 33"/>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34" name="TextBox 34"/>
          <p:cNvSpPr txBox="1"/>
          <p:nvPr/>
        </p:nvSpPr>
        <p:spPr>
          <a:xfrm>
            <a:off x="8664971" y="2742103"/>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MYTH 2:</a:t>
            </a:r>
          </a:p>
        </p:txBody>
      </p:sp>
      <p:grpSp>
        <p:nvGrpSpPr>
          <p:cNvPr id="35" name="Group 35"/>
          <p:cNvGrpSpPr/>
          <p:nvPr/>
        </p:nvGrpSpPr>
        <p:grpSpPr>
          <a:xfrm>
            <a:off x="12623353" y="2881022"/>
            <a:ext cx="4938714" cy="1359218"/>
            <a:chOff x="0" y="0"/>
            <a:chExt cx="1071146" cy="294798"/>
          </a:xfrm>
        </p:grpSpPr>
        <p:sp>
          <p:nvSpPr>
            <p:cNvPr id="36" name="Freeform 36"/>
            <p:cNvSpPr/>
            <p:nvPr/>
          </p:nvSpPr>
          <p:spPr>
            <a:xfrm>
              <a:off x="0" y="0"/>
              <a:ext cx="1071146" cy="294798"/>
            </a:xfrm>
            <a:custGeom>
              <a:avLst/>
              <a:gdLst/>
              <a:ahLst/>
              <a:cxnLst/>
              <a:rect l="l" t="t" r="r" b="b"/>
              <a:pathLst>
                <a:path w="1071146" h="294798">
                  <a:moveTo>
                    <a:pt x="94056" y="0"/>
                  </a:moveTo>
                  <a:lnTo>
                    <a:pt x="977090" y="0"/>
                  </a:lnTo>
                  <a:cubicBezTo>
                    <a:pt x="1029036" y="0"/>
                    <a:pt x="1071146" y="42110"/>
                    <a:pt x="1071146" y="94056"/>
                  </a:cubicBezTo>
                  <a:lnTo>
                    <a:pt x="1071146" y="200742"/>
                  </a:lnTo>
                  <a:cubicBezTo>
                    <a:pt x="1071146" y="225687"/>
                    <a:pt x="1061236" y="249610"/>
                    <a:pt x="1043597" y="267249"/>
                  </a:cubicBezTo>
                  <a:cubicBezTo>
                    <a:pt x="1025959" y="284888"/>
                    <a:pt x="1002035" y="294798"/>
                    <a:pt x="977090" y="294798"/>
                  </a:cubicBezTo>
                  <a:lnTo>
                    <a:pt x="94056" y="294798"/>
                  </a:lnTo>
                  <a:cubicBezTo>
                    <a:pt x="69111" y="294798"/>
                    <a:pt x="45187" y="284888"/>
                    <a:pt x="27548" y="267249"/>
                  </a:cubicBezTo>
                  <a:cubicBezTo>
                    <a:pt x="9909" y="249610"/>
                    <a:pt x="0" y="225687"/>
                    <a:pt x="0" y="200742"/>
                  </a:cubicBezTo>
                  <a:lnTo>
                    <a:pt x="0" y="94056"/>
                  </a:lnTo>
                  <a:cubicBezTo>
                    <a:pt x="0" y="69111"/>
                    <a:pt x="9909" y="45187"/>
                    <a:pt x="27548" y="27548"/>
                  </a:cubicBezTo>
                  <a:cubicBezTo>
                    <a:pt x="45187" y="9909"/>
                    <a:pt x="69111" y="0"/>
                    <a:pt x="94056" y="0"/>
                  </a:cubicBezTo>
                  <a:close/>
                </a:path>
              </a:pathLst>
            </a:custGeom>
            <a:solidFill>
              <a:srgbClr val="FFFFFE"/>
            </a:solidFill>
            <a:ln w="19050" cap="rnd">
              <a:solidFill>
                <a:srgbClr val="000000"/>
              </a:solidFill>
              <a:prstDash val="solid"/>
              <a:round/>
            </a:ln>
          </p:spPr>
          <p:txBody>
            <a:bodyPr/>
            <a:lstStyle/>
            <a:p>
              <a:endParaRPr lang="en-AU"/>
            </a:p>
          </p:txBody>
        </p:sp>
        <p:sp>
          <p:nvSpPr>
            <p:cNvPr id="37" name="TextBox 37"/>
            <p:cNvSpPr txBox="1"/>
            <p:nvPr/>
          </p:nvSpPr>
          <p:spPr>
            <a:xfrm>
              <a:off x="0" y="-38100"/>
              <a:ext cx="1071146" cy="332898"/>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38" name="TextBox 38"/>
          <p:cNvSpPr txBox="1"/>
          <p:nvPr/>
        </p:nvSpPr>
        <p:spPr>
          <a:xfrm>
            <a:off x="12938363" y="3440350"/>
            <a:ext cx="4308695" cy="700268"/>
          </a:xfrm>
          <a:prstGeom prst="rect">
            <a:avLst/>
          </a:prstGeom>
        </p:spPr>
        <p:txBody>
          <a:bodyPr lIns="0" tIns="0" rIns="0" bIns="0" rtlCol="0" anchor="t">
            <a:spAutoFit/>
          </a:bodyPr>
          <a:lstStyle/>
          <a:p>
            <a:pPr marL="0" lvl="0" indent="0" algn="ctr">
              <a:lnSpc>
                <a:spcPts val="2777"/>
              </a:lnSpc>
              <a:spcBef>
                <a:spcPct val="0"/>
              </a:spcBef>
            </a:pPr>
            <a:r>
              <a:rPr lang="en-US" sz="2221" b="1" spc="-133">
                <a:solidFill>
                  <a:srgbClr val="000000"/>
                </a:solidFill>
                <a:latin typeface="Inter Tight Bold"/>
                <a:ea typeface="Inter Tight Bold"/>
                <a:cs typeface="Inter Tight Bold"/>
                <a:sym typeface="Inter Tight Bold"/>
              </a:rPr>
              <a:t>I’m young without kids—why do I need insurance?</a:t>
            </a:r>
          </a:p>
        </p:txBody>
      </p:sp>
      <p:grpSp>
        <p:nvGrpSpPr>
          <p:cNvPr id="39" name="Group 39"/>
          <p:cNvGrpSpPr/>
          <p:nvPr/>
        </p:nvGrpSpPr>
        <p:grpSpPr>
          <a:xfrm>
            <a:off x="12623352" y="4840550"/>
            <a:ext cx="5133019" cy="5289611"/>
            <a:chOff x="0" y="0"/>
            <a:chExt cx="1029982" cy="1010631"/>
          </a:xfrm>
        </p:grpSpPr>
        <p:sp>
          <p:nvSpPr>
            <p:cNvPr id="40" name="Freeform 40"/>
            <p:cNvSpPr/>
            <p:nvPr/>
          </p:nvSpPr>
          <p:spPr>
            <a:xfrm>
              <a:off x="0" y="0"/>
              <a:ext cx="1029982" cy="1010631"/>
            </a:xfrm>
            <a:custGeom>
              <a:avLst/>
              <a:gdLst/>
              <a:ahLst/>
              <a:cxnLst/>
              <a:rect l="l" t="t" r="r" b="b"/>
              <a:pathLst>
                <a:path w="1029982" h="1010631">
                  <a:moveTo>
                    <a:pt x="94056" y="0"/>
                  </a:moveTo>
                  <a:lnTo>
                    <a:pt x="935927" y="0"/>
                  </a:lnTo>
                  <a:cubicBezTo>
                    <a:pt x="960872" y="0"/>
                    <a:pt x="984795" y="9909"/>
                    <a:pt x="1002434" y="27548"/>
                  </a:cubicBezTo>
                  <a:cubicBezTo>
                    <a:pt x="1020073" y="45187"/>
                    <a:pt x="1029982" y="69111"/>
                    <a:pt x="1029982" y="94056"/>
                  </a:cubicBezTo>
                  <a:lnTo>
                    <a:pt x="1029982" y="916575"/>
                  </a:lnTo>
                  <a:cubicBezTo>
                    <a:pt x="1029982" y="941521"/>
                    <a:pt x="1020073" y="965444"/>
                    <a:pt x="1002434" y="983083"/>
                  </a:cubicBezTo>
                  <a:cubicBezTo>
                    <a:pt x="984795" y="1000722"/>
                    <a:pt x="960872" y="1010631"/>
                    <a:pt x="935927" y="1010631"/>
                  </a:cubicBezTo>
                  <a:lnTo>
                    <a:pt x="94056" y="1010631"/>
                  </a:lnTo>
                  <a:cubicBezTo>
                    <a:pt x="69111" y="1010631"/>
                    <a:pt x="45187" y="1000722"/>
                    <a:pt x="27548" y="983083"/>
                  </a:cubicBezTo>
                  <a:cubicBezTo>
                    <a:pt x="9909" y="965444"/>
                    <a:pt x="0" y="941521"/>
                    <a:pt x="0" y="916575"/>
                  </a:cubicBezTo>
                  <a:lnTo>
                    <a:pt x="0" y="94056"/>
                  </a:lnTo>
                  <a:cubicBezTo>
                    <a:pt x="0" y="69111"/>
                    <a:pt x="9909" y="45187"/>
                    <a:pt x="27548" y="27548"/>
                  </a:cubicBezTo>
                  <a:cubicBezTo>
                    <a:pt x="45187" y="9909"/>
                    <a:pt x="69111" y="0"/>
                    <a:pt x="94056" y="0"/>
                  </a:cubicBezTo>
                  <a:close/>
                </a:path>
              </a:pathLst>
            </a:custGeom>
            <a:solidFill>
              <a:srgbClr val="FFFFFE"/>
            </a:solidFill>
            <a:ln w="19050" cap="rnd">
              <a:solidFill>
                <a:srgbClr val="000000"/>
              </a:solidFill>
              <a:prstDash val="solid"/>
              <a:round/>
            </a:ln>
          </p:spPr>
          <p:txBody>
            <a:bodyPr/>
            <a:lstStyle/>
            <a:p>
              <a:endParaRPr lang="en-AU"/>
            </a:p>
          </p:txBody>
        </p:sp>
        <p:sp>
          <p:nvSpPr>
            <p:cNvPr id="41" name="TextBox 41"/>
            <p:cNvSpPr txBox="1"/>
            <p:nvPr/>
          </p:nvSpPr>
          <p:spPr>
            <a:xfrm>
              <a:off x="0" y="-38100"/>
              <a:ext cx="1029982" cy="1048731"/>
            </a:xfrm>
            <a:prstGeom prst="rect">
              <a:avLst/>
            </a:prstGeom>
          </p:spPr>
          <p:txBody>
            <a:bodyPr lIns="31565" tIns="31565" rIns="31565" bIns="31565" rtlCol="0" anchor="ctr"/>
            <a:lstStyle/>
            <a:p>
              <a:pPr algn="ctr">
                <a:lnSpc>
                  <a:spcPts val="2659"/>
                </a:lnSpc>
              </a:pPr>
              <a:endParaRPr/>
            </a:p>
          </p:txBody>
        </p:sp>
      </p:grpSp>
      <p:sp>
        <p:nvSpPr>
          <p:cNvPr id="42" name="TextBox 42"/>
          <p:cNvSpPr txBox="1"/>
          <p:nvPr/>
        </p:nvSpPr>
        <p:spPr>
          <a:xfrm>
            <a:off x="12699780" y="5421813"/>
            <a:ext cx="4980162" cy="4194482"/>
          </a:xfrm>
          <a:prstGeom prst="rect">
            <a:avLst/>
          </a:prstGeom>
        </p:spPr>
        <p:txBody>
          <a:bodyPr wrap="square" lIns="0" tIns="0" rIns="0" bIns="0" rtlCol="0" anchor="t">
            <a:spAutoFit/>
          </a:bodyPr>
          <a:lstStyle/>
          <a:p>
            <a:pPr marL="0" lvl="0" indent="0" algn="ctr">
              <a:lnSpc>
                <a:spcPts val="3305"/>
              </a:lnSpc>
              <a:spcBef>
                <a:spcPct val="0"/>
              </a:spcBef>
            </a:pPr>
            <a:r>
              <a:rPr lang="en-US" sz="2600" spc="-105" dirty="0">
                <a:solidFill>
                  <a:srgbClr val="000000"/>
                </a:solidFill>
                <a:latin typeface="Inter Tight"/>
                <a:ea typeface="Inter Tight"/>
                <a:cs typeface="Inter Tight"/>
                <a:sym typeface="Inter Tight"/>
              </a:rPr>
              <a:t>Starting young can lock in lower premiums and protect your future.</a:t>
            </a:r>
          </a:p>
          <a:p>
            <a:pPr marL="0" lvl="0" indent="0" algn="ctr">
              <a:lnSpc>
                <a:spcPts val="3305"/>
              </a:lnSpc>
              <a:spcBef>
                <a:spcPct val="0"/>
              </a:spcBef>
            </a:pPr>
            <a:endParaRPr lang="en-US" sz="2644" spc="-105" dirty="0">
              <a:solidFill>
                <a:srgbClr val="000000"/>
              </a:solidFill>
              <a:latin typeface="Inter Tight"/>
              <a:ea typeface="Inter Tight"/>
              <a:cs typeface="Inter Tight"/>
              <a:sym typeface="Inter Tight"/>
            </a:endParaRPr>
          </a:p>
          <a:p>
            <a:pPr marL="0" lvl="0" indent="0" algn="ctr">
              <a:lnSpc>
                <a:spcPts val="2250"/>
              </a:lnSpc>
              <a:spcBef>
                <a:spcPct val="0"/>
              </a:spcBef>
            </a:pPr>
            <a:r>
              <a:rPr lang="en-US" sz="1600" u="none" strike="noStrike" spc="-72" dirty="0">
                <a:solidFill>
                  <a:srgbClr val="000000"/>
                </a:solidFill>
                <a:latin typeface="Inter Tight"/>
                <a:ea typeface="Inter Tight"/>
                <a:cs typeface="Inter Tight"/>
                <a:sym typeface="Inter Tight"/>
              </a:rPr>
              <a:t>Young Australians often overlook life insurance, </a:t>
            </a:r>
            <a:endParaRPr lang="en-US" sz="1600" u="none" strike="noStrike" spc="-72" dirty="0">
              <a:solidFill>
                <a:srgbClr val="000000"/>
              </a:solidFill>
              <a:latin typeface="Inter Tight"/>
              <a:ea typeface="Inter Tight"/>
              <a:cs typeface="Inter Tight"/>
            </a:endParaRPr>
          </a:p>
          <a:p>
            <a:pPr algn="ctr">
              <a:lnSpc>
                <a:spcPts val="2250"/>
              </a:lnSpc>
              <a:spcBef>
                <a:spcPct val="0"/>
              </a:spcBef>
            </a:pPr>
            <a:r>
              <a:rPr lang="en-US" sz="1600" u="none" strike="noStrike" spc="-72" dirty="0">
                <a:solidFill>
                  <a:srgbClr val="000000"/>
                </a:solidFill>
                <a:latin typeface="Inter Tight"/>
                <a:ea typeface="Inter Tight"/>
                <a:cs typeface="Inter Tight"/>
                <a:sym typeface="Inter Tight"/>
              </a:rPr>
              <a:t>but it’s the best time to get covered. People tend to be healthier when younger and can obtain cover with fewer conditions excluded from cover or </a:t>
            </a:r>
            <a:r>
              <a:rPr lang="en-US" sz="1600" spc="-72" dirty="0">
                <a:solidFill>
                  <a:srgbClr val="000000"/>
                </a:solidFill>
                <a:latin typeface="Inter Tight"/>
                <a:ea typeface="Inter Tight"/>
                <a:cs typeface="Inter Tight"/>
                <a:sym typeface="Inter Tight"/>
              </a:rPr>
              <a:t>lower risk</a:t>
            </a:r>
            <a:r>
              <a:rPr lang="en-US" sz="1600" u="none" strike="noStrike" spc="-72" dirty="0">
                <a:solidFill>
                  <a:srgbClr val="000000"/>
                </a:solidFill>
                <a:latin typeface="Inter Tight"/>
                <a:ea typeface="Inter Tight"/>
                <a:cs typeface="Inter Tight"/>
                <a:sym typeface="Inter Tight"/>
              </a:rPr>
              <a:t> loadings that increase their premium. According to a Finder survey, over 43% of Australians aged 25–34 already have life insurance.</a:t>
            </a:r>
            <a:r>
              <a:rPr lang="en-US" sz="1600" u="none" strike="noStrike" spc="-72" baseline="30000" dirty="0">
                <a:solidFill>
                  <a:srgbClr val="000000"/>
                </a:solidFill>
                <a:latin typeface="Inter Tight"/>
                <a:ea typeface="Inter Tight"/>
                <a:cs typeface="Inter Tight"/>
                <a:sym typeface="Inter Tight"/>
              </a:rPr>
              <a:t>3 </a:t>
            </a:r>
            <a:endParaRPr lang="en-US" sz="1600" u="none" strike="noStrike" spc="-72" baseline="30000" dirty="0">
              <a:solidFill>
                <a:srgbClr val="000000"/>
              </a:solidFill>
              <a:latin typeface="Inter Tight"/>
              <a:ea typeface="Inter Tight"/>
              <a:cs typeface="Inter Tight"/>
            </a:endParaRPr>
          </a:p>
          <a:p>
            <a:pPr marL="0" lvl="0" indent="0" algn="ctr">
              <a:lnSpc>
                <a:spcPts val="2250"/>
              </a:lnSpc>
              <a:spcBef>
                <a:spcPct val="0"/>
              </a:spcBef>
            </a:pPr>
            <a:endParaRPr lang="en-US" sz="1600" u="none" strike="noStrike" spc="-72" dirty="0">
              <a:solidFill>
                <a:srgbClr val="000000"/>
              </a:solidFill>
              <a:latin typeface="Inter Tight"/>
              <a:ea typeface="Inter Tight"/>
              <a:cs typeface="Inter Tight"/>
              <a:sym typeface="Inter Tight"/>
            </a:endParaRPr>
          </a:p>
          <a:p>
            <a:pPr marL="0" lvl="0" indent="0" algn="ctr">
              <a:lnSpc>
                <a:spcPts val="2250"/>
              </a:lnSpc>
              <a:spcBef>
                <a:spcPct val="0"/>
              </a:spcBef>
            </a:pPr>
            <a:r>
              <a:rPr lang="en-US" sz="1600" u="none" strike="noStrike" spc="-72" dirty="0">
                <a:solidFill>
                  <a:srgbClr val="000000"/>
                </a:solidFill>
                <a:latin typeface="Inter Tight"/>
                <a:ea typeface="Inter Tight"/>
                <a:cs typeface="Inter Tight"/>
                <a:sym typeface="Inter Tight"/>
              </a:rPr>
              <a:t>It’s ideal for protecting your income, covering debts like student loans or a mortgage, and ensuring financial independence if illness or injury strikes.</a:t>
            </a:r>
            <a:endParaRPr lang="en-US" sz="1600" u="none" strike="noStrike" spc="-72" dirty="0">
              <a:solidFill>
                <a:srgbClr val="000000"/>
              </a:solidFill>
              <a:latin typeface="Inter Tight"/>
              <a:ea typeface="Inter Tight"/>
              <a:cs typeface="Inter Tight"/>
            </a:endParaRPr>
          </a:p>
        </p:txBody>
      </p:sp>
      <p:grpSp>
        <p:nvGrpSpPr>
          <p:cNvPr id="43" name="Group 43"/>
          <p:cNvGrpSpPr/>
          <p:nvPr/>
        </p:nvGrpSpPr>
        <p:grpSpPr>
          <a:xfrm>
            <a:off x="14143107" y="4526045"/>
            <a:ext cx="1899205" cy="629012"/>
            <a:chOff x="0" y="0"/>
            <a:chExt cx="524859" cy="173832"/>
          </a:xfrm>
        </p:grpSpPr>
        <p:sp>
          <p:nvSpPr>
            <p:cNvPr id="44" name="Freeform 44"/>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45" name="TextBox 45"/>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46" name="TextBox 46"/>
          <p:cNvSpPr txBox="1"/>
          <p:nvPr/>
        </p:nvSpPr>
        <p:spPr>
          <a:xfrm>
            <a:off x="14460935" y="4703788"/>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TRUTH:</a:t>
            </a:r>
          </a:p>
        </p:txBody>
      </p:sp>
      <p:grpSp>
        <p:nvGrpSpPr>
          <p:cNvPr id="47" name="Group 47"/>
          <p:cNvGrpSpPr/>
          <p:nvPr/>
        </p:nvGrpSpPr>
        <p:grpSpPr>
          <a:xfrm>
            <a:off x="14143107" y="2566516"/>
            <a:ext cx="1899205" cy="629012"/>
            <a:chOff x="0" y="0"/>
            <a:chExt cx="524859" cy="173832"/>
          </a:xfrm>
        </p:grpSpPr>
        <p:sp>
          <p:nvSpPr>
            <p:cNvPr id="48" name="Freeform 48"/>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49" name="TextBox 49"/>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50" name="TextBox 50"/>
          <p:cNvSpPr txBox="1"/>
          <p:nvPr/>
        </p:nvSpPr>
        <p:spPr>
          <a:xfrm>
            <a:off x="14460935" y="2742103"/>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MYTH 3:</a:t>
            </a:r>
          </a:p>
        </p:txBody>
      </p:sp>
      <p:grpSp>
        <p:nvGrpSpPr>
          <p:cNvPr id="51" name="Group 50">
            <a:extLst>
              <a:ext uri="{FF2B5EF4-FFF2-40B4-BE49-F238E27FC236}">
                <a16:creationId xmlns:a16="http://schemas.microsoft.com/office/drawing/2014/main" id="{86FD46C4-6D1D-0824-269D-3ED847CCC206}"/>
              </a:ext>
            </a:extLst>
          </p:cNvPr>
          <p:cNvGrpSpPr/>
          <p:nvPr/>
        </p:nvGrpSpPr>
        <p:grpSpPr>
          <a:xfrm>
            <a:off x="14867967" y="-166153"/>
            <a:ext cx="3443608" cy="723046"/>
            <a:chOff x="0" y="-38100"/>
            <a:chExt cx="906958" cy="190432"/>
          </a:xfrm>
        </p:grpSpPr>
        <p:sp>
          <p:nvSpPr>
            <p:cNvPr id="52" name="Freeform 6">
              <a:extLst>
                <a:ext uri="{FF2B5EF4-FFF2-40B4-BE49-F238E27FC236}">
                  <a16:creationId xmlns:a16="http://schemas.microsoft.com/office/drawing/2014/main" id="{1A9141BC-A1A0-EBAD-53CB-CC23A64B365B}"/>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53" name="TextBox 7">
              <a:extLst>
                <a:ext uri="{FF2B5EF4-FFF2-40B4-BE49-F238E27FC236}">
                  <a16:creationId xmlns:a16="http://schemas.microsoft.com/office/drawing/2014/main" id="{10767DE0-8EB4-BE78-D421-040F31F93C2F}"/>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54" name="Freeform 8">
            <a:extLst>
              <a:ext uri="{FF2B5EF4-FFF2-40B4-BE49-F238E27FC236}">
                <a16:creationId xmlns:a16="http://schemas.microsoft.com/office/drawing/2014/main" id="{2E988993-880F-65F6-BB4E-AF61AF178DE4}"/>
              </a:ext>
            </a:extLst>
          </p:cNvPr>
          <p:cNvSpPr/>
          <p:nvPr/>
        </p:nvSpPr>
        <p:spPr>
          <a:xfrm>
            <a:off x="15112631" y="109213"/>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55" name="TextBox 15">
            <a:extLst>
              <a:ext uri="{FF2B5EF4-FFF2-40B4-BE49-F238E27FC236}">
                <a16:creationId xmlns:a16="http://schemas.microsoft.com/office/drawing/2014/main" id="{2D99DD31-BED1-0690-4DAA-CE49C3DBF434}"/>
              </a:ext>
            </a:extLst>
          </p:cNvPr>
          <p:cNvSpPr txBox="1"/>
          <p:nvPr/>
        </p:nvSpPr>
        <p:spPr>
          <a:xfrm>
            <a:off x="15651764" y="156838"/>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694609"/>
            <a:ext cx="4938714" cy="1545686"/>
            <a:chOff x="0" y="0"/>
            <a:chExt cx="1071146" cy="335240"/>
          </a:xfrm>
        </p:grpSpPr>
        <p:sp>
          <p:nvSpPr>
            <p:cNvPr id="3" name="Freeform 3"/>
            <p:cNvSpPr/>
            <p:nvPr/>
          </p:nvSpPr>
          <p:spPr>
            <a:xfrm>
              <a:off x="0" y="0"/>
              <a:ext cx="1071146" cy="335240"/>
            </a:xfrm>
            <a:custGeom>
              <a:avLst/>
              <a:gdLst/>
              <a:ahLst/>
              <a:cxnLst/>
              <a:rect l="l" t="t" r="r" b="b"/>
              <a:pathLst>
                <a:path w="1071146" h="335240">
                  <a:moveTo>
                    <a:pt x="94056" y="0"/>
                  </a:moveTo>
                  <a:lnTo>
                    <a:pt x="977090" y="0"/>
                  </a:lnTo>
                  <a:cubicBezTo>
                    <a:pt x="1029036" y="0"/>
                    <a:pt x="1071146" y="42110"/>
                    <a:pt x="1071146" y="94056"/>
                  </a:cubicBezTo>
                  <a:lnTo>
                    <a:pt x="1071146" y="241184"/>
                  </a:lnTo>
                  <a:cubicBezTo>
                    <a:pt x="1071146" y="266129"/>
                    <a:pt x="1061236" y="290053"/>
                    <a:pt x="1043597" y="307692"/>
                  </a:cubicBezTo>
                  <a:cubicBezTo>
                    <a:pt x="1025959" y="325331"/>
                    <a:pt x="1002035" y="335240"/>
                    <a:pt x="977090" y="335240"/>
                  </a:cubicBezTo>
                  <a:lnTo>
                    <a:pt x="94056" y="335240"/>
                  </a:lnTo>
                  <a:cubicBezTo>
                    <a:pt x="69111" y="335240"/>
                    <a:pt x="45187" y="325331"/>
                    <a:pt x="27548" y="307692"/>
                  </a:cubicBezTo>
                  <a:cubicBezTo>
                    <a:pt x="9909" y="290053"/>
                    <a:pt x="0" y="266129"/>
                    <a:pt x="0" y="241184"/>
                  </a:cubicBezTo>
                  <a:lnTo>
                    <a:pt x="0" y="94056"/>
                  </a:lnTo>
                  <a:cubicBezTo>
                    <a:pt x="0" y="69111"/>
                    <a:pt x="9909" y="45187"/>
                    <a:pt x="27548" y="27548"/>
                  </a:cubicBezTo>
                  <a:cubicBezTo>
                    <a:pt x="45187" y="9909"/>
                    <a:pt x="69111" y="0"/>
                    <a:pt x="94056" y="0"/>
                  </a:cubicBezTo>
                  <a:close/>
                </a:path>
              </a:pathLst>
            </a:custGeom>
            <a:solidFill>
              <a:srgbClr val="FFFFFE"/>
            </a:solidFill>
            <a:ln w="19050" cap="rnd">
              <a:solidFill>
                <a:srgbClr val="000000"/>
              </a:solidFill>
              <a:prstDash val="solid"/>
              <a:round/>
            </a:ln>
          </p:spPr>
          <p:txBody>
            <a:bodyPr/>
            <a:lstStyle/>
            <a:p>
              <a:endParaRPr lang="en-AU"/>
            </a:p>
          </p:txBody>
        </p:sp>
        <p:sp>
          <p:nvSpPr>
            <p:cNvPr id="4" name="TextBox 4"/>
            <p:cNvSpPr txBox="1"/>
            <p:nvPr/>
          </p:nvSpPr>
          <p:spPr>
            <a:xfrm>
              <a:off x="0" y="-38100"/>
              <a:ext cx="1071146" cy="373340"/>
            </a:xfrm>
            <a:prstGeom prst="rect">
              <a:avLst/>
            </a:prstGeom>
          </p:spPr>
          <p:txBody>
            <a:bodyPr lIns="31565" tIns="31565" rIns="31565" bIns="31565" rtlCol="0" anchor="ctr"/>
            <a:lstStyle/>
            <a:p>
              <a:pPr marL="0" lvl="0" indent="0" algn="ctr">
                <a:lnSpc>
                  <a:spcPts val="2659"/>
                </a:lnSpc>
                <a:spcBef>
                  <a:spcPct val="0"/>
                </a:spcBef>
              </a:pPr>
              <a:endParaRPr/>
            </a:p>
          </p:txBody>
        </p:sp>
      </p:grpSp>
      <p:grpSp>
        <p:nvGrpSpPr>
          <p:cNvPr id="5" name="Group 5"/>
          <p:cNvGrpSpPr/>
          <p:nvPr/>
        </p:nvGrpSpPr>
        <p:grpSpPr>
          <a:xfrm>
            <a:off x="1028700" y="4939888"/>
            <a:ext cx="4938714" cy="4992395"/>
            <a:chOff x="0" y="0"/>
            <a:chExt cx="1029982" cy="1041178"/>
          </a:xfrm>
        </p:grpSpPr>
        <p:sp>
          <p:nvSpPr>
            <p:cNvPr id="6" name="Freeform 6"/>
            <p:cNvSpPr/>
            <p:nvPr/>
          </p:nvSpPr>
          <p:spPr>
            <a:xfrm>
              <a:off x="0" y="0"/>
              <a:ext cx="1029982" cy="1041178"/>
            </a:xfrm>
            <a:custGeom>
              <a:avLst/>
              <a:gdLst/>
              <a:ahLst/>
              <a:cxnLst/>
              <a:rect l="l" t="t" r="r" b="b"/>
              <a:pathLst>
                <a:path w="1029982" h="1041178">
                  <a:moveTo>
                    <a:pt x="94056" y="0"/>
                  </a:moveTo>
                  <a:lnTo>
                    <a:pt x="935927" y="0"/>
                  </a:lnTo>
                  <a:cubicBezTo>
                    <a:pt x="960872" y="0"/>
                    <a:pt x="984795" y="9909"/>
                    <a:pt x="1002434" y="27548"/>
                  </a:cubicBezTo>
                  <a:cubicBezTo>
                    <a:pt x="1020073" y="45187"/>
                    <a:pt x="1029982" y="69111"/>
                    <a:pt x="1029982" y="94056"/>
                  </a:cubicBezTo>
                  <a:lnTo>
                    <a:pt x="1029982" y="947122"/>
                  </a:lnTo>
                  <a:cubicBezTo>
                    <a:pt x="1029982" y="972067"/>
                    <a:pt x="1020073" y="995990"/>
                    <a:pt x="1002434" y="1013629"/>
                  </a:cubicBezTo>
                  <a:cubicBezTo>
                    <a:pt x="984795" y="1031268"/>
                    <a:pt x="960872" y="1041178"/>
                    <a:pt x="935927" y="1041178"/>
                  </a:cubicBezTo>
                  <a:lnTo>
                    <a:pt x="94056" y="1041178"/>
                  </a:lnTo>
                  <a:cubicBezTo>
                    <a:pt x="69111" y="1041178"/>
                    <a:pt x="45187" y="1031268"/>
                    <a:pt x="27548" y="1013629"/>
                  </a:cubicBezTo>
                  <a:cubicBezTo>
                    <a:pt x="9909" y="995990"/>
                    <a:pt x="0" y="972067"/>
                    <a:pt x="0" y="947122"/>
                  </a:cubicBezTo>
                  <a:lnTo>
                    <a:pt x="0" y="94056"/>
                  </a:lnTo>
                  <a:cubicBezTo>
                    <a:pt x="0" y="69111"/>
                    <a:pt x="9909" y="45187"/>
                    <a:pt x="27548" y="27548"/>
                  </a:cubicBezTo>
                  <a:cubicBezTo>
                    <a:pt x="45187" y="9909"/>
                    <a:pt x="69111" y="0"/>
                    <a:pt x="94056" y="0"/>
                  </a:cubicBezTo>
                  <a:close/>
                </a:path>
              </a:pathLst>
            </a:custGeom>
            <a:solidFill>
              <a:srgbClr val="FFFFFE"/>
            </a:solidFill>
            <a:ln w="19050" cap="rnd">
              <a:solidFill>
                <a:srgbClr val="000000"/>
              </a:solidFill>
              <a:prstDash val="solid"/>
              <a:round/>
            </a:ln>
          </p:spPr>
          <p:txBody>
            <a:bodyPr/>
            <a:lstStyle/>
            <a:p>
              <a:endParaRPr lang="en-AU"/>
            </a:p>
          </p:txBody>
        </p:sp>
        <p:sp>
          <p:nvSpPr>
            <p:cNvPr id="7" name="TextBox 7"/>
            <p:cNvSpPr txBox="1"/>
            <p:nvPr/>
          </p:nvSpPr>
          <p:spPr>
            <a:xfrm>
              <a:off x="0" y="-38100"/>
              <a:ext cx="1029982" cy="1079278"/>
            </a:xfrm>
            <a:prstGeom prst="rect">
              <a:avLst/>
            </a:prstGeom>
          </p:spPr>
          <p:txBody>
            <a:bodyPr lIns="31565" tIns="31565" rIns="31565" bIns="31565" rtlCol="0" anchor="ctr"/>
            <a:lstStyle/>
            <a:p>
              <a:pPr algn="ctr">
                <a:lnSpc>
                  <a:spcPts val="2659"/>
                </a:lnSpc>
              </a:pPr>
              <a:endParaRPr/>
            </a:p>
          </p:txBody>
        </p:sp>
      </p:grpSp>
      <p:grpSp>
        <p:nvGrpSpPr>
          <p:cNvPr id="8" name="Group 8"/>
          <p:cNvGrpSpPr/>
          <p:nvPr/>
        </p:nvGrpSpPr>
        <p:grpSpPr>
          <a:xfrm>
            <a:off x="2548454" y="4625382"/>
            <a:ext cx="1899205" cy="629012"/>
            <a:chOff x="0" y="0"/>
            <a:chExt cx="524859" cy="173832"/>
          </a:xfrm>
        </p:grpSpPr>
        <p:sp>
          <p:nvSpPr>
            <p:cNvPr id="9" name="Freeform 9"/>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10" name="TextBox 10"/>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grpSp>
        <p:nvGrpSpPr>
          <p:cNvPr id="11" name="Group 11"/>
          <p:cNvGrpSpPr/>
          <p:nvPr/>
        </p:nvGrpSpPr>
        <p:grpSpPr>
          <a:xfrm>
            <a:off x="2548454" y="2380103"/>
            <a:ext cx="1899205" cy="629012"/>
            <a:chOff x="0" y="0"/>
            <a:chExt cx="524859" cy="173832"/>
          </a:xfrm>
        </p:grpSpPr>
        <p:sp>
          <p:nvSpPr>
            <p:cNvPr id="12" name="Freeform 12"/>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13" name="TextBox 13"/>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grpSp>
        <p:nvGrpSpPr>
          <p:cNvPr id="14" name="Group 14"/>
          <p:cNvGrpSpPr/>
          <p:nvPr/>
        </p:nvGrpSpPr>
        <p:grpSpPr>
          <a:xfrm>
            <a:off x="6827389" y="2595272"/>
            <a:ext cx="5449234" cy="1645023"/>
            <a:chOff x="0" y="0"/>
            <a:chExt cx="1181871" cy="356785"/>
          </a:xfrm>
        </p:grpSpPr>
        <p:sp>
          <p:nvSpPr>
            <p:cNvPr id="15" name="Freeform 15"/>
            <p:cNvSpPr/>
            <p:nvPr/>
          </p:nvSpPr>
          <p:spPr>
            <a:xfrm>
              <a:off x="0" y="0"/>
              <a:ext cx="1181871" cy="356785"/>
            </a:xfrm>
            <a:custGeom>
              <a:avLst/>
              <a:gdLst/>
              <a:ahLst/>
              <a:cxnLst/>
              <a:rect l="l" t="t" r="r" b="b"/>
              <a:pathLst>
                <a:path w="1181871" h="356785">
                  <a:moveTo>
                    <a:pt x="85244" y="0"/>
                  </a:moveTo>
                  <a:lnTo>
                    <a:pt x="1096627" y="0"/>
                  </a:lnTo>
                  <a:cubicBezTo>
                    <a:pt x="1143706" y="0"/>
                    <a:pt x="1181871" y="38165"/>
                    <a:pt x="1181871" y="85244"/>
                  </a:cubicBezTo>
                  <a:lnTo>
                    <a:pt x="1181871" y="271541"/>
                  </a:lnTo>
                  <a:cubicBezTo>
                    <a:pt x="1181871" y="318620"/>
                    <a:pt x="1143706" y="356785"/>
                    <a:pt x="1096627" y="356785"/>
                  </a:cubicBezTo>
                  <a:lnTo>
                    <a:pt x="85244" y="356785"/>
                  </a:lnTo>
                  <a:cubicBezTo>
                    <a:pt x="38165" y="356785"/>
                    <a:pt x="0" y="318620"/>
                    <a:pt x="0" y="271541"/>
                  </a:cubicBezTo>
                  <a:lnTo>
                    <a:pt x="0" y="85244"/>
                  </a:lnTo>
                  <a:cubicBezTo>
                    <a:pt x="0" y="38165"/>
                    <a:pt x="38165" y="0"/>
                    <a:pt x="85244" y="0"/>
                  </a:cubicBezTo>
                  <a:close/>
                </a:path>
              </a:pathLst>
            </a:custGeom>
            <a:solidFill>
              <a:srgbClr val="FFFFFE"/>
            </a:solidFill>
            <a:ln w="19050" cap="rnd">
              <a:solidFill>
                <a:srgbClr val="000000"/>
              </a:solidFill>
              <a:prstDash val="solid"/>
              <a:round/>
            </a:ln>
          </p:spPr>
          <p:txBody>
            <a:bodyPr/>
            <a:lstStyle/>
            <a:p>
              <a:endParaRPr lang="en-AU"/>
            </a:p>
          </p:txBody>
        </p:sp>
        <p:sp>
          <p:nvSpPr>
            <p:cNvPr id="16" name="TextBox 16"/>
            <p:cNvSpPr txBox="1"/>
            <p:nvPr/>
          </p:nvSpPr>
          <p:spPr>
            <a:xfrm>
              <a:off x="0" y="-38100"/>
              <a:ext cx="1181871" cy="394885"/>
            </a:xfrm>
            <a:prstGeom prst="rect">
              <a:avLst/>
            </a:prstGeom>
          </p:spPr>
          <p:txBody>
            <a:bodyPr lIns="31565" tIns="31565" rIns="31565" bIns="31565" rtlCol="0" anchor="ctr"/>
            <a:lstStyle/>
            <a:p>
              <a:pPr marL="0" lvl="0" indent="0" algn="ctr">
                <a:lnSpc>
                  <a:spcPts val="2659"/>
                </a:lnSpc>
                <a:spcBef>
                  <a:spcPct val="0"/>
                </a:spcBef>
              </a:pPr>
              <a:endParaRPr/>
            </a:p>
          </p:txBody>
        </p:sp>
      </p:grpSp>
      <p:grpSp>
        <p:nvGrpSpPr>
          <p:cNvPr id="17" name="Group 17"/>
          <p:cNvGrpSpPr/>
          <p:nvPr/>
        </p:nvGrpSpPr>
        <p:grpSpPr>
          <a:xfrm>
            <a:off x="6827389" y="4840551"/>
            <a:ext cx="5449234" cy="5091732"/>
            <a:chOff x="0" y="0"/>
            <a:chExt cx="1136453" cy="1061895"/>
          </a:xfrm>
        </p:grpSpPr>
        <p:sp>
          <p:nvSpPr>
            <p:cNvPr id="18" name="Freeform 18"/>
            <p:cNvSpPr/>
            <p:nvPr/>
          </p:nvSpPr>
          <p:spPr>
            <a:xfrm>
              <a:off x="0" y="0"/>
              <a:ext cx="1136453" cy="1061895"/>
            </a:xfrm>
            <a:custGeom>
              <a:avLst/>
              <a:gdLst/>
              <a:ahLst/>
              <a:cxnLst/>
              <a:rect l="l" t="t" r="r" b="b"/>
              <a:pathLst>
                <a:path w="1136453" h="1061895">
                  <a:moveTo>
                    <a:pt x="85244" y="0"/>
                  </a:moveTo>
                  <a:lnTo>
                    <a:pt x="1051209" y="0"/>
                  </a:lnTo>
                  <a:cubicBezTo>
                    <a:pt x="1098288" y="0"/>
                    <a:pt x="1136453" y="38165"/>
                    <a:pt x="1136453" y="85244"/>
                  </a:cubicBezTo>
                  <a:lnTo>
                    <a:pt x="1136453" y="976651"/>
                  </a:lnTo>
                  <a:cubicBezTo>
                    <a:pt x="1136453" y="1023730"/>
                    <a:pt x="1098288" y="1061895"/>
                    <a:pt x="1051209" y="1061895"/>
                  </a:cubicBezTo>
                  <a:lnTo>
                    <a:pt x="85244" y="1061895"/>
                  </a:lnTo>
                  <a:cubicBezTo>
                    <a:pt x="38165" y="1061895"/>
                    <a:pt x="0" y="1023730"/>
                    <a:pt x="0" y="976651"/>
                  </a:cubicBezTo>
                  <a:lnTo>
                    <a:pt x="0" y="85244"/>
                  </a:lnTo>
                  <a:cubicBezTo>
                    <a:pt x="0" y="38165"/>
                    <a:pt x="38165" y="0"/>
                    <a:pt x="85244" y="0"/>
                  </a:cubicBezTo>
                  <a:close/>
                </a:path>
              </a:pathLst>
            </a:custGeom>
            <a:solidFill>
              <a:srgbClr val="FFFFFE"/>
            </a:solidFill>
            <a:ln w="19050" cap="rnd">
              <a:solidFill>
                <a:srgbClr val="000000"/>
              </a:solidFill>
              <a:prstDash val="solid"/>
              <a:round/>
            </a:ln>
          </p:spPr>
          <p:txBody>
            <a:bodyPr/>
            <a:lstStyle/>
            <a:p>
              <a:endParaRPr lang="en-AU"/>
            </a:p>
          </p:txBody>
        </p:sp>
        <p:sp>
          <p:nvSpPr>
            <p:cNvPr id="19" name="TextBox 19"/>
            <p:cNvSpPr txBox="1"/>
            <p:nvPr/>
          </p:nvSpPr>
          <p:spPr>
            <a:xfrm>
              <a:off x="0" y="-38100"/>
              <a:ext cx="1136453" cy="1099995"/>
            </a:xfrm>
            <a:prstGeom prst="rect">
              <a:avLst/>
            </a:prstGeom>
          </p:spPr>
          <p:txBody>
            <a:bodyPr lIns="31565" tIns="31565" rIns="31565" bIns="31565" rtlCol="0" anchor="ctr"/>
            <a:lstStyle/>
            <a:p>
              <a:pPr algn="ctr">
                <a:lnSpc>
                  <a:spcPts val="2659"/>
                </a:lnSpc>
              </a:pPr>
              <a:endParaRPr/>
            </a:p>
          </p:txBody>
        </p:sp>
      </p:grpSp>
      <p:grpSp>
        <p:nvGrpSpPr>
          <p:cNvPr id="20" name="Group 20"/>
          <p:cNvGrpSpPr/>
          <p:nvPr/>
        </p:nvGrpSpPr>
        <p:grpSpPr>
          <a:xfrm>
            <a:off x="8602403" y="4526045"/>
            <a:ext cx="1899205" cy="629012"/>
            <a:chOff x="0" y="0"/>
            <a:chExt cx="524859" cy="173832"/>
          </a:xfrm>
        </p:grpSpPr>
        <p:sp>
          <p:nvSpPr>
            <p:cNvPr id="21" name="Freeform 21"/>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22" name="TextBox 22"/>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grpSp>
        <p:nvGrpSpPr>
          <p:cNvPr id="23" name="Group 23"/>
          <p:cNvGrpSpPr/>
          <p:nvPr/>
        </p:nvGrpSpPr>
        <p:grpSpPr>
          <a:xfrm>
            <a:off x="8583495" y="2280766"/>
            <a:ext cx="1899205" cy="629012"/>
            <a:chOff x="0" y="0"/>
            <a:chExt cx="524859" cy="173832"/>
          </a:xfrm>
        </p:grpSpPr>
        <p:sp>
          <p:nvSpPr>
            <p:cNvPr id="24" name="Freeform 24"/>
            <p:cNvSpPr/>
            <p:nvPr/>
          </p:nvSpPr>
          <p:spPr>
            <a:xfrm>
              <a:off x="0" y="0"/>
              <a:ext cx="524859" cy="173832"/>
            </a:xfrm>
            <a:custGeom>
              <a:avLst/>
              <a:gdLst/>
              <a:ahLst/>
              <a:cxnLst/>
              <a:rect l="l" t="t" r="r" b="b"/>
              <a:pathLst>
                <a:path w="524859" h="173832">
                  <a:moveTo>
                    <a:pt x="86916" y="0"/>
                  </a:moveTo>
                  <a:lnTo>
                    <a:pt x="437943" y="0"/>
                  </a:lnTo>
                  <a:cubicBezTo>
                    <a:pt x="485945" y="0"/>
                    <a:pt x="524859" y="38914"/>
                    <a:pt x="524859" y="86916"/>
                  </a:cubicBezTo>
                  <a:lnTo>
                    <a:pt x="524859" y="86916"/>
                  </a:lnTo>
                  <a:cubicBezTo>
                    <a:pt x="524859" y="109968"/>
                    <a:pt x="515702" y="132075"/>
                    <a:pt x="499402" y="148375"/>
                  </a:cubicBezTo>
                  <a:cubicBezTo>
                    <a:pt x="483102" y="164675"/>
                    <a:pt x="460994" y="173832"/>
                    <a:pt x="437943" y="173832"/>
                  </a:cubicBezTo>
                  <a:lnTo>
                    <a:pt x="86916" y="173832"/>
                  </a:lnTo>
                  <a:cubicBezTo>
                    <a:pt x="63864" y="173832"/>
                    <a:pt x="41757" y="164675"/>
                    <a:pt x="25457" y="148375"/>
                  </a:cubicBezTo>
                  <a:cubicBezTo>
                    <a:pt x="9157" y="132075"/>
                    <a:pt x="0" y="109968"/>
                    <a:pt x="0" y="86916"/>
                  </a:cubicBezTo>
                  <a:lnTo>
                    <a:pt x="0" y="86916"/>
                  </a:lnTo>
                  <a:cubicBezTo>
                    <a:pt x="0" y="63864"/>
                    <a:pt x="9157" y="41757"/>
                    <a:pt x="25457" y="25457"/>
                  </a:cubicBezTo>
                  <a:cubicBezTo>
                    <a:pt x="41757" y="9157"/>
                    <a:pt x="63864" y="0"/>
                    <a:pt x="86916" y="0"/>
                  </a:cubicBezTo>
                  <a:close/>
                </a:path>
              </a:pathLst>
            </a:custGeom>
            <a:solidFill>
              <a:srgbClr val="14213D"/>
            </a:solidFill>
            <a:ln w="19050" cap="rnd">
              <a:solidFill>
                <a:srgbClr val="000000"/>
              </a:solidFill>
              <a:prstDash val="solid"/>
              <a:round/>
            </a:ln>
          </p:spPr>
          <p:txBody>
            <a:bodyPr/>
            <a:lstStyle/>
            <a:p>
              <a:endParaRPr lang="en-AU"/>
            </a:p>
          </p:txBody>
        </p:sp>
        <p:sp>
          <p:nvSpPr>
            <p:cNvPr id="25" name="TextBox 25"/>
            <p:cNvSpPr txBox="1"/>
            <p:nvPr/>
          </p:nvSpPr>
          <p:spPr>
            <a:xfrm>
              <a:off x="0" y="-38100"/>
              <a:ext cx="524859" cy="211932"/>
            </a:xfrm>
            <a:prstGeom prst="rect">
              <a:avLst/>
            </a:prstGeom>
          </p:spPr>
          <p:txBody>
            <a:bodyPr lIns="31565" tIns="31565" rIns="31565" bIns="31565" rtlCol="0" anchor="ctr"/>
            <a:lstStyle/>
            <a:p>
              <a:pPr marL="0" lvl="0" indent="0" algn="ctr">
                <a:lnSpc>
                  <a:spcPts val="2659"/>
                </a:lnSpc>
                <a:spcBef>
                  <a:spcPct val="0"/>
                </a:spcBef>
              </a:pPr>
              <a:endParaRPr/>
            </a:p>
          </p:txBody>
        </p:sp>
      </p:grpSp>
      <p:sp>
        <p:nvSpPr>
          <p:cNvPr id="29" name="Freeform 29"/>
          <p:cNvSpPr/>
          <p:nvPr/>
        </p:nvSpPr>
        <p:spPr>
          <a:xfrm>
            <a:off x="13997891" y="2595272"/>
            <a:ext cx="4290109" cy="5438826"/>
          </a:xfrm>
          <a:custGeom>
            <a:avLst/>
            <a:gdLst/>
            <a:ahLst/>
            <a:cxnLst/>
            <a:rect l="l" t="t" r="r" b="b"/>
            <a:pathLst>
              <a:path w="6247619" h="5438826">
                <a:moveTo>
                  <a:pt x="0" y="0"/>
                </a:moveTo>
                <a:lnTo>
                  <a:pt x="6247618" y="0"/>
                </a:lnTo>
                <a:lnTo>
                  <a:pt x="6247618" y="5438826"/>
                </a:lnTo>
                <a:lnTo>
                  <a:pt x="0" y="5438826"/>
                </a:lnTo>
                <a:lnTo>
                  <a:pt x="0" y="0"/>
                </a:lnTo>
                <a:close/>
              </a:path>
            </a:pathLst>
          </a:custGeom>
          <a:blipFill>
            <a:blip r:embed="rId2"/>
            <a:stretch>
              <a:fillRect l="-22327" r="-67954"/>
            </a:stretch>
          </a:blipFill>
        </p:spPr>
        <p:txBody>
          <a:bodyPr/>
          <a:lstStyle/>
          <a:p>
            <a:endParaRPr lang="en-AU"/>
          </a:p>
        </p:txBody>
      </p:sp>
      <p:sp>
        <p:nvSpPr>
          <p:cNvPr id="30" name="TextBox 30"/>
          <p:cNvSpPr txBox="1"/>
          <p:nvPr/>
        </p:nvSpPr>
        <p:spPr>
          <a:xfrm>
            <a:off x="1028700" y="917003"/>
            <a:ext cx="16373717" cy="1068131"/>
          </a:xfrm>
          <a:prstGeom prst="rect">
            <a:avLst/>
          </a:prstGeom>
        </p:spPr>
        <p:txBody>
          <a:bodyPr lIns="0" tIns="0" rIns="0" bIns="0" rtlCol="0" anchor="t">
            <a:spAutoFit/>
          </a:bodyPr>
          <a:lstStyle/>
          <a:p>
            <a:pPr algn="l">
              <a:lnSpc>
                <a:spcPts val="7901"/>
              </a:lnSpc>
            </a:pPr>
            <a:r>
              <a:rPr lang="en-US" sz="8405" b="1" spc="-420">
                <a:solidFill>
                  <a:srgbClr val="14213D"/>
                </a:solidFill>
                <a:latin typeface="Inter Tight Bold"/>
                <a:ea typeface="Inter Tight Bold"/>
                <a:cs typeface="Inter Tight Bold"/>
                <a:sym typeface="Inter Tight Bold"/>
              </a:rPr>
              <a:t>Busting common insurance myths</a:t>
            </a:r>
          </a:p>
        </p:txBody>
      </p:sp>
      <p:sp>
        <p:nvSpPr>
          <p:cNvPr id="31" name="TextBox 31"/>
          <p:cNvSpPr txBox="1"/>
          <p:nvPr/>
        </p:nvSpPr>
        <p:spPr>
          <a:xfrm>
            <a:off x="1343710" y="3253937"/>
            <a:ext cx="4308695" cy="700268"/>
          </a:xfrm>
          <a:prstGeom prst="rect">
            <a:avLst/>
          </a:prstGeom>
        </p:spPr>
        <p:txBody>
          <a:bodyPr lIns="0" tIns="0" rIns="0" bIns="0" rtlCol="0" anchor="t">
            <a:spAutoFit/>
          </a:bodyPr>
          <a:lstStyle/>
          <a:p>
            <a:pPr marL="0" lvl="0" indent="0" algn="ctr">
              <a:lnSpc>
                <a:spcPts val="2777"/>
              </a:lnSpc>
              <a:spcBef>
                <a:spcPct val="0"/>
              </a:spcBef>
            </a:pPr>
            <a:r>
              <a:rPr lang="en-US" sz="2221" b="1" spc="-133">
                <a:solidFill>
                  <a:srgbClr val="000000"/>
                </a:solidFill>
                <a:latin typeface="Inter Tight Bold"/>
                <a:ea typeface="Inter Tight Bold"/>
                <a:cs typeface="Inter Tight Bold"/>
                <a:sym typeface="Inter Tight Bold"/>
              </a:rPr>
              <a:t>You have to do lots of medical tests to get covered</a:t>
            </a:r>
          </a:p>
        </p:txBody>
      </p:sp>
      <p:sp>
        <p:nvSpPr>
          <p:cNvPr id="32" name="TextBox 32"/>
          <p:cNvSpPr txBox="1"/>
          <p:nvPr/>
        </p:nvSpPr>
        <p:spPr>
          <a:xfrm>
            <a:off x="1181556" y="5521150"/>
            <a:ext cx="4651910" cy="3738909"/>
          </a:xfrm>
          <a:prstGeom prst="rect">
            <a:avLst/>
          </a:prstGeom>
        </p:spPr>
        <p:txBody>
          <a:bodyPr lIns="0" tIns="0" rIns="0" bIns="0" rtlCol="0" anchor="t">
            <a:spAutoFit/>
          </a:bodyPr>
          <a:lstStyle/>
          <a:p>
            <a:pPr algn="ctr">
              <a:lnSpc>
                <a:spcPts val="3305"/>
              </a:lnSpc>
            </a:pPr>
            <a:r>
              <a:rPr lang="en-US" sz="2644" spc="-105" dirty="0">
                <a:solidFill>
                  <a:srgbClr val="000000"/>
                </a:solidFill>
                <a:latin typeface="Inter Tight"/>
                <a:ea typeface="Inter Tight"/>
                <a:cs typeface="Inter Tight"/>
                <a:sym typeface="Inter Tight"/>
              </a:rPr>
              <a:t>Many policies don’t require medical exams—just a simple questionnaire.</a:t>
            </a:r>
          </a:p>
          <a:p>
            <a:pPr marL="0" lvl="0" indent="0" algn="ctr">
              <a:lnSpc>
                <a:spcPts val="3305"/>
              </a:lnSpc>
              <a:spcBef>
                <a:spcPct val="0"/>
              </a:spcBef>
            </a:pPr>
            <a:endParaRPr lang="en-US" sz="2644" spc="-105" dirty="0">
              <a:solidFill>
                <a:srgbClr val="000000"/>
              </a:solidFill>
              <a:latin typeface="Inter Tight"/>
              <a:ea typeface="Inter Tight"/>
              <a:cs typeface="Inter Tight"/>
              <a:sym typeface="Inter Tight"/>
            </a:endParaRPr>
          </a:p>
          <a:p>
            <a:pPr marL="0" lvl="0" indent="0" algn="ctr">
              <a:lnSpc>
                <a:spcPts val="2250"/>
              </a:lnSpc>
              <a:spcBef>
                <a:spcPct val="0"/>
              </a:spcBef>
            </a:pPr>
            <a:r>
              <a:rPr lang="en-US" sz="1800" u="none" strike="noStrike" spc="-72" dirty="0">
                <a:solidFill>
                  <a:srgbClr val="000000"/>
                </a:solidFill>
                <a:latin typeface="Inter Tight"/>
                <a:ea typeface="Inter Tight"/>
                <a:cs typeface="Inter Tight"/>
                <a:sym typeface="Inter Tight"/>
              </a:rPr>
              <a:t>Most insurers only ask for a basic health questionnaire for lower sums insured and cover through super funds may require no medical tests at all.</a:t>
            </a:r>
            <a:r>
              <a:rPr lang="en-US" sz="1800" u="none" strike="noStrike" spc="-72" baseline="30000" dirty="0">
                <a:solidFill>
                  <a:srgbClr val="000000"/>
                </a:solidFill>
                <a:latin typeface="Inter Tight"/>
                <a:ea typeface="Inter Tight"/>
                <a:cs typeface="Inter Tight"/>
                <a:sym typeface="Inter Tight"/>
              </a:rPr>
              <a:t>4​</a:t>
            </a:r>
          </a:p>
          <a:p>
            <a:pPr marL="0" lvl="0" indent="0" algn="ctr">
              <a:lnSpc>
                <a:spcPts val="2250"/>
              </a:lnSpc>
              <a:spcBef>
                <a:spcPct val="0"/>
              </a:spcBef>
            </a:pPr>
            <a:r>
              <a:rPr lang="en-US" sz="1800" u="none" strike="noStrike" spc="-72" dirty="0">
                <a:solidFill>
                  <a:srgbClr val="000000"/>
                </a:solidFill>
                <a:latin typeface="Inter Tight"/>
                <a:ea typeface="Inter Tight"/>
                <a:cs typeface="Inter Tight"/>
                <a:sym typeface="Inter Tight"/>
              </a:rPr>
              <a:t>​</a:t>
            </a:r>
          </a:p>
          <a:p>
            <a:pPr marL="0" lvl="0" indent="0" algn="ctr">
              <a:lnSpc>
                <a:spcPts val="2250"/>
              </a:lnSpc>
              <a:spcBef>
                <a:spcPct val="0"/>
              </a:spcBef>
            </a:pPr>
            <a:r>
              <a:rPr lang="en-US" sz="1800" u="none" strike="noStrike" spc="-72" dirty="0">
                <a:solidFill>
                  <a:srgbClr val="000000"/>
                </a:solidFill>
                <a:latin typeface="Inter Tight"/>
                <a:ea typeface="Inter Tight"/>
                <a:cs typeface="Inter Tight"/>
                <a:sym typeface="Inter Tight"/>
              </a:rPr>
              <a:t>Even when more information is needed, it’s often just a doctor’s report, not a full medical exam.​</a:t>
            </a:r>
          </a:p>
        </p:txBody>
      </p:sp>
      <p:sp>
        <p:nvSpPr>
          <p:cNvPr id="33" name="TextBox 33"/>
          <p:cNvSpPr txBox="1"/>
          <p:nvPr/>
        </p:nvSpPr>
        <p:spPr>
          <a:xfrm>
            <a:off x="2866282" y="4803125"/>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TRUTH:</a:t>
            </a:r>
          </a:p>
        </p:txBody>
      </p:sp>
      <p:sp>
        <p:nvSpPr>
          <p:cNvPr id="34" name="TextBox 34"/>
          <p:cNvSpPr txBox="1"/>
          <p:nvPr/>
        </p:nvSpPr>
        <p:spPr>
          <a:xfrm>
            <a:off x="2866282" y="2555690"/>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MYTH 4:</a:t>
            </a:r>
          </a:p>
        </p:txBody>
      </p:sp>
      <p:sp>
        <p:nvSpPr>
          <p:cNvPr id="35" name="TextBox 35"/>
          <p:cNvSpPr txBox="1"/>
          <p:nvPr/>
        </p:nvSpPr>
        <p:spPr>
          <a:xfrm>
            <a:off x="7142398" y="3154600"/>
            <a:ext cx="4943552" cy="700268"/>
          </a:xfrm>
          <a:prstGeom prst="rect">
            <a:avLst/>
          </a:prstGeom>
        </p:spPr>
        <p:txBody>
          <a:bodyPr lIns="0" tIns="0" rIns="0" bIns="0" rtlCol="0" anchor="t">
            <a:spAutoFit/>
          </a:bodyPr>
          <a:lstStyle/>
          <a:p>
            <a:pPr marL="0" lvl="0" indent="0" algn="ctr">
              <a:lnSpc>
                <a:spcPts val="2777"/>
              </a:lnSpc>
              <a:spcBef>
                <a:spcPct val="0"/>
              </a:spcBef>
            </a:pPr>
            <a:r>
              <a:rPr lang="en-US" sz="2221" b="1" spc="-133">
                <a:solidFill>
                  <a:srgbClr val="000000"/>
                </a:solidFill>
                <a:latin typeface="Inter Tight Bold"/>
                <a:ea typeface="Inter Tight Bold"/>
                <a:cs typeface="Inter Tight Bold"/>
                <a:sym typeface="Inter Tight Bold"/>
              </a:rPr>
              <a:t>Only the primary breadwinner needs life insurance</a:t>
            </a:r>
          </a:p>
        </p:txBody>
      </p:sp>
      <p:sp>
        <p:nvSpPr>
          <p:cNvPr id="36" name="TextBox 36"/>
          <p:cNvSpPr txBox="1"/>
          <p:nvPr/>
        </p:nvSpPr>
        <p:spPr>
          <a:xfrm>
            <a:off x="6980245" y="5421813"/>
            <a:ext cx="5105705" cy="3905621"/>
          </a:xfrm>
          <a:prstGeom prst="rect">
            <a:avLst/>
          </a:prstGeom>
        </p:spPr>
        <p:txBody>
          <a:bodyPr lIns="0" tIns="0" rIns="0" bIns="0" rtlCol="0" anchor="t">
            <a:spAutoFit/>
          </a:bodyPr>
          <a:lstStyle/>
          <a:p>
            <a:pPr algn="ctr">
              <a:lnSpc>
                <a:spcPts val="3305"/>
              </a:lnSpc>
            </a:pPr>
            <a:r>
              <a:rPr lang="en-US" sz="2644" spc="-105" dirty="0">
                <a:solidFill>
                  <a:srgbClr val="000000"/>
                </a:solidFill>
                <a:latin typeface="Inter Tight"/>
                <a:ea typeface="Inter Tight"/>
                <a:cs typeface="Inter Tight"/>
                <a:sym typeface="Inter Tight"/>
              </a:rPr>
              <a:t>Stay-at-home parents and secondary earners also provide immense value.</a:t>
            </a:r>
          </a:p>
          <a:p>
            <a:pPr marL="0" lvl="0" indent="0" algn="ctr">
              <a:lnSpc>
                <a:spcPts val="3305"/>
              </a:lnSpc>
              <a:spcBef>
                <a:spcPct val="0"/>
              </a:spcBef>
            </a:pPr>
            <a:endParaRPr lang="en-US" sz="2644" spc="-105" dirty="0">
              <a:solidFill>
                <a:srgbClr val="000000"/>
              </a:solidFill>
              <a:latin typeface="Inter Tight"/>
              <a:ea typeface="Inter Tight"/>
              <a:cs typeface="Inter Tight"/>
              <a:sym typeface="Inter Tight"/>
            </a:endParaRPr>
          </a:p>
          <a:p>
            <a:pPr marL="0" lvl="0" indent="0" algn="ctr">
              <a:lnSpc>
                <a:spcPts val="2250"/>
              </a:lnSpc>
              <a:spcBef>
                <a:spcPct val="0"/>
              </a:spcBef>
            </a:pPr>
            <a:r>
              <a:rPr lang="en-US" sz="1800" u="none" strike="noStrike" spc="-72" dirty="0">
                <a:solidFill>
                  <a:srgbClr val="000000"/>
                </a:solidFill>
                <a:latin typeface="Inter Tight"/>
                <a:ea typeface="Inter Tight"/>
                <a:cs typeface="Inter Tight"/>
                <a:sym typeface="Inter Tight"/>
              </a:rPr>
              <a:t>If something happened to a stay-at-home parent, the cost of replacing their unpaid work—childcare, household management, and emotional support—can be significant. Life insurance helps cover these costs and protects the family’s lifestyle.​</a:t>
            </a:r>
          </a:p>
          <a:p>
            <a:pPr marL="0" lvl="0" indent="0" algn="ctr">
              <a:lnSpc>
                <a:spcPts val="2250"/>
              </a:lnSpc>
              <a:spcBef>
                <a:spcPct val="0"/>
              </a:spcBef>
            </a:pPr>
            <a:r>
              <a:rPr lang="en-US" sz="1800" u="none" strike="noStrike" spc="-72" dirty="0">
                <a:solidFill>
                  <a:srgbClr val="000000"/>
                </a:solidFill>
                <a:latin typeface="Inter Tight"/>
                <a:ea typeface="Inter Tight"/>
                <a:cs typeface="Inter Tight"/>
                <a:sym typeface="Inter Tight"/>
              </a:rPr>
              <a:t>​</a:t>
            </a:r>
          </a:p>
          <a:p>
            <a:pPr marL="0" lvl="0" indent="0" algn="ctr">
              <a:lnSpc>
                <a:spcPts val="2250"/>
              </a:lnSpc>
              <a:spcBef>
                <a:spcPct val="0"/>
              </a:spcBef>
            </a:pPr>
            <a:r>
              <a:rPr lang="en-US" sz="1800" u="none" strike="noStrike" spc="-72" dirty="0">
                <a:solidFill>
                  <a:srgbClr val="000000"/>
                </a:solidFill>
                <a:latin typeface="Inter Tight"/>
                <a:ea typeface="Inter Tight"/>
                <a:cs typeface="Inter Tight"/>
                <a:sym typeface="Inter Tight"/>
              </a:rPr>
              <a:t>As </a:t>
            </a:r>
            <a:r>
              <a:rPr lang="en-US" sz="1800" u="none" strike="noStrike" spc="-72" dirty="0" err="1">
                <a:solidFill>
                  <a:srgbClr val="000000"/>
                </a:solidFill>
                <a:latin typeface="Inter Tight"/>
                <a:ea typeface="Inter Tight"/>
                <a:cs typeface="Inter Tight"/>
                <a:sym typeface="Inter Tight"/>
              </a:rPr>
              <a:t>Canstar</a:t>
            </a:r>
            <a:r>
              <a:rPr lang="en-US" sz="1800" u="none" strike="noStrike" spc="-72" dirty="0">
                <a:solidFill>
                  <a:srgbClr val="000000"/>
                </a:solidFill>
                <a:latin typeface="Inter Tight"/>
                <a:ea typeface="Inter Tight"/>
                <a:cs typeface="Inter Tight"/>
                <a:sym typeface="Inter Tight"/>
              </a:rPr>
              <a:t> notes, single and stay-at-home parents often take out life insurance to safeguard their children’s future.</a:t>
            </a:r>
            <a:r>
              <a:rPr lang="en-US" sz="1800" u="none" strike="noStrike" spc="-72" baseline="30000" dirty="0">
                <a:solidFill>
                  <a:srgbClr val="000000"/>
                </a:solidFill>
                <a:latin typeface="Inter Tight"/>
                <a:ea typeface="Inter Tight"/>
                <a:cs typeface="Inter Tight"/>
                <a:sym typeface="Inter Tight"/>
              </a:rPr>
              <a:t>5</a:t>
            </a:r>
          </a:p>
        </p:txBody>
      </p:sp>
      <p:sp>
        <p:nvSpPr>
          <p:cNvPr id="37" name="TextBox 37"/>
          <p:cNvSpPr txBox="1"/>
          <p:nvPr/>
        </p:nvSpPr>
        <p:spPr>
          <a:xfrm>
            <a:off x="8920231" y="4703788"/>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TRUTH:</a:t>
            </a:r>
          </a:p>
        </p:txBody>
      </p:sp>
      <p:sp>
        <p:nvSpPr>
          <p:cNvPr id="38" name="TextBox 38"/>
          <p:cNvSpPr txBox="1"/>
          <p:nvPr/>
        </p:nvSpPr>
        <p:spPr>
          <a:xfrm>
            <a:off x="8901323" y="2456353"/>
            <a:ext cx="1263550" cy="309923"/>
          </a:xfrm>
          <a:prstGeom prst="rect">
            <a:avLst/>
          </a:prstGeom>
        </p:spPr>
        <p:txBody>
          <a:bodyPr lIns="0" tIns="0" rIns="0" bIns="0" rtlCol="0" anchor="t">
            <a:spAutoFit/>
          </a:bodyPr>
          <a:lstStyle/>
          <a:p>
            <a:pPr algn="ctr">
              <a:lnSpc>
                <a:spcPts val="2382"/>
              </a:lnSpc>
            </a:pPr>
            <a:r>
              <a:rPr lang="en-US" sz="2268" b="1" spc="-34">
                <a:solidFill>
                  <a:srgbClr val="FFFFFF"/>
                </a:solidFill>
                <a:latin typeface="Inter Tight Bold"/>
                <a:ea typeface="Inter Tight Bold"/>
                <a:cs typeface="Inter Tight Bold"/>
                <a:sym typeface="Inter Tight Bold"/>
              </a:rPr>
              <a:t>MYTH 5:</a:t>
            </a:r>
          </a:p>
        </p:txBody>
      </p:sp>
      <p:sp>
        <p:nvSpPr>
          <p:cNvPr id="39" name="TextBox 39"/>
          <p:cNvSpPr txBox="1"/>
          <p:nvPr/>
        </p:nvSpPr>
        <p:spPr>
          <a:xfrm>
            <a:off x="12683646" y="8257788"/>
            <a:ext cx="5449233" cy="1726370"/>
          </a:xfrm>
          <a:prstGeom prst="rect">
            <a:avLst/>
          </a:prstGeom>
        </p:spPr>
        <p:txBody>
          <a:bodyPr wrap="square" lIns="0" tIns="0" rIns="0" bIns="0" rtlCol="0" anchor="t">
            <a:spAutoFit/>
          </a:bodyPr>
          <a:lstStyle/>
          <a:p>
            <a:pPr algn="r">
              <a:lnSpc>
                <a:spcPts val="1679"/>
              </a:lnSpc>
            </a:pPr>
            <a:endParaRPr/>
          </a:p>
          <a:p>
            <a:pPr algn="r">
              <a:lnSpc>
                <a:spcPts val="1679"/>
              </a:lnSpc>
              <a:spcBef>
                <a:spcPct val="0"/>
              </a:spcBef>
            </a:pPr>
            <a:r>
              <a:rPr lang="en-US" sz="1200">
                <a:solidFill>
                  <a:srgbClr val="222222"/>
                </a:solidFill>
                <a:latin typeface="Inter Tight"/>
                <a:ea typeface="Inter Tight"/>
                <a:cs typeface="Inter Tight"/>
                <a:sym typeface="Inter Tight"/>
              </a:rPr>
              <a:t>Sources:</a:t>
            </a:r>
            <a:endParaRPr lang="en-US" sz="1200">
              <a:solidFill>
                <a:srgbClr val="222222"/>
              </a:solidFill>
              <a:latin typeface="Inter Tight"/>
              <a:ea typeface="Inter Tight"/>
              <a:cs typeface="Inter Tight"/>
              <a:sym typeface="Inter Tight"/>
              <a:hlinkClick r:id="rId3" tooltip="https://moneysmart.gov.au/how-life-insurance-works/life-insurance-claims-comparison-tool"/>
            </a:endParaRPr>
          </a:p>
          <a:p>
            <a:pPr algn="r">
              <a:lnSpc>
                <a:spcPts val="1679"/>
              </a:lnSpc>
              <a:spcBef>
                <a:spcPct val="0"/>
              </a:spcBef>
            </a:pPr>
            <a:r>
              <a:rPr lang="en-US" sz="1200">
                <a:solidFill>
                  <a:srgbClr val="222222"/>
                </a:solidFill>
                <a:latin typeface="Inter Tight"/>
                <a:ea typeface="Inter Tight"/>
                <a:cs typeface="Inter Tight"/>
                <a:sym typeface="Inter Tight"/>
              </a:rPr>
              <a:t>1. https://www.apra.gov.au/life-insurance-claims-and-disputes-statistics</a:t>
            </a:r>
            <a:endParaRPr lang="en-US" sz="1200">
              <a:solidFill>
                <a:srgbClr val="222222"/>
              </a:solidFill>
              <a:latin typeface="Inter Tight"/>
              <a:ea typeface="Inter Tight"/>
              <a:cs typeface="Inter Tight"/>
              <a:sym typeface="Inter Tight"/>
              <a:hlinkClick r:id="rId3" tooltip="https://moneysmart.gov.au/how-life-insurance-works/life-insurance-claims-comparison-tool"/>
            </a:endParaRPr>
          </a:p>
          <a:p>
            <a:pPr algn="r">
              <a:lnSpc>
                <a:spcPts val="1679"/>
              </a:lnSpc>
              <a:spcBef>
                <a:spcPct val="0"/>
              </a:spcBef>
            </a:pPr>
            <a:r>
              <a:rPr lang="en-US" sz="1200">
                <a:solidFill>
                  <a:srgbClr val="222222"/>
                </a:solidFill>
                <a:latin typeface="Inter Tight"/>
                <a:ea typeface="Inter Tight"/>
                <a:cs typeface="Inter Tight"/>
                <a:sym typeface="Inter Tight"/>
              </a:rPr>
              <a:t> 2. https://moneysmart.gov.au/how-life-insurance-works/insurance-through-super </a:t>
            </a:r>
          </a:p>
          <a:p>
            <a:pPr algn="r">
              <a:lnSpc>
                <a:spcPts val="1679"/>
              </a:lnSpc>
              <a:spcBef>
                <a:spcPct val="0"/>
              </a:spcBef>
            </a:pPr>
            <a:r>
              <a:rPr lang="en-US" sz="1200">
                <a:solidFill>
                  <a:srgbClr val="222222"/>
                </a:solidFill>
                <a:latin typeface="Inter Tight"/>
                <a:ea typeface="Inter Tight"/>
                <a:cs typeface="Inter Tight"/>
                <a:sym typeface="Inter Tight"/>
              </a:rPr>
              <a:t>3. https://www.finder.com.au/life-insurance/do-you-need-life-insurance</a:t>
            </a:r>
            <a:endParaRPr lang="en-US" sz="1200">
              <a:solidFill>
                <a:srgbClr val="222222"/>
              </a:solidFill>
              <a:latin typeface="Inter Tight"/>
              <a:ea typeface="Inter Tight"/>
              <a:cs typeface="Inter Tight"/>
              <a:sym typeface="Inter Tight"/>
              <a:hlinkClick r:id="rId3" tooltip="https://moneysmart.gov.au/how-life-insurance-works/life-insurance-claims-comparison-tool"/>
            </a:endParaRPr>
          </a:p>
          <a:p>
            <a:pPr algn="r">
              <a:lnSpc>
                <a:spcPts val="1679"/>
              </a:lnSpc>
              <a:spcBef>
                <a:spcPct val="0"/>
              </a:spcBef>
            </a:pPr>
            <a:r>
              <a:rPr lang="en-US" sz="1200">
                <a:solidFill>
                  <a:srgbClr val="222222"/>
                </a:solidFill>
                <a:latin typeface="Inter Tight"/>
                <a:ea typeface="Inter Tight"/>
                <a:cs typeface="Inter Tight"/>
                <a:sym typeface="Inter Tight"/>
              </a:rPr>
              <a:t>4. https://www.canstar.com.au/life-insurance/no-medical-life-insurance/ </a:t>
            </a:r>
            <a:endParaRPr lang="en-US" sz="1200">
              <a:solidFill>
                <a:srgbClr val="222222"/>
              </a:solidFill>
              <a:latin typeface="Inter Tight"/>
              <a:ea typeface="Inter Tight"/>
              <a:cs typeface="Inter Tight"/>
              <a:sym typeface="Inter Tight"/>
              <a:hlinkClick r:id="rId3" tooltip="https://moneysmart.gov.au/how-life-insurance-works/life-insurance-claims-comparison-tool"/>
            </a:endParaRPr>
          </a:p>
          <a:p>
            <a:pPr algn="r">
              <a:lnSpc>
                <a:spcPts val="1679"/>
              </a:lnSpc>
              <a:spcBef>
                <a:spcPct val="0"/>
              </a:spcBef>
            </a:pPr>
            <a:r>
              <a:rPr lang="en-US" sz="1200">
                <a:solidFill>
                  <a:srgbClr val="222222"/>
                </a:solidFill>
                <a:latin typeface="Inter Tight"/>
                <a:ea typeface="Inter Tight"/>
                <a:cs typeface="Inter Tight"/>
                <a:sym typeface="Inter Tight"/>
              </a:rPr>
              <a:t>5. https://www.canstar.com.au/life-insurance/single-parent-life-insurance/  </a:t>
            </a:r>
          </a:p>
          <a:p>
            <a:pPr algn="r">
              <a:lnSpc>
                <a:spcPts val="1679"/>
              </a:lnSpc>
              <a:spcBef>
                <a:spcPct val="0"/>
              </a:spcBef>
            </a:pPr>
            <a:endParaRPr lang="en-US" sz="1200">
              <a:solidFill>
                <a:srgbClr val="222222"/>
              </a:solidFill>
              <a:latin typeface="Inter Tight"/>
              <a:ea typeface="Inter Tight"/>
              <a:cs typeface="Inter Tight"/>
              <a:sym typeface="Inter Tight"/>
            </a:endParaRPr>
          </a:p>
        </p:txBody>
      </p:sp>
      <p:grpSp>
        <p:nvGrpSpPr>
          <p:cNvPr id="26" name="Group 25">
            <a:extLst>
              <a:ext uri="{FF2B5EF4-FFF2-40B4-BE49-F238E27FC236}">
                <a16:creationId xmlns:a16="http://schemas.microsoft.com/office/drawing/2014/main" id="{60FF0E67-1C49-0357-D632-966537A18A71}"/>
              </a:ext>
            </a:extLst>
          </p:cNvPr>
          <p:cNvGrpSpPr/>
          <p:nvPr/>
        </p:nvGrpSpPr>
        <p:grpSpPr>
          <a:xfrm>
            <a:off x="14888199" y="-148389"/>
            <a:ext cx="3443608" cy="723046"/>
            <a:chOff x="0" y="-38100"/>
            <a:chExt cx="906958" cy="190432"/>
          </a:xfrm>
        </p:grpSpPr>
        <p:sp>
          <p:nvSpPr>
            <p:cNvPr id="27" name="Freeform 6">
              <a:extLst>
                <a:ext uri="{FF2B5EF4-FFF2-40B4-BE49-F238E27FC236}">
                  <a16:creationId xmlns:a16="http://schemas.microsoft.com/office/drawing/2014/main" id="{67BA6BD9-63F7-EEA5-CD37-7FB79DF68A8A}"/>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8" name="TextBox 7">
              <a:extLst>
                <a:ext uri="{FF2B5EF4-FFF2-40B4-BE49-F238E27FC236}">
                  <a16:creationId xmlns:a16="http://schemas.microsoft.com/office/drawing/2014/main" id="{62DBCBEC-C69F-4261-DD53-BD32A0465C7A}"/>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40" name="Freeform 8">
            <a:extLst>
              <a:ext uri="{FF2B5EF4-FFF2-40B4-BE49-F238E27FC236}">
                <a16:creationId xmlns:a16="http://schemas.microsoft.com/office/drawing/2014/main" id="{374AF290-B533-CD86-EBB0-F27E1D707029}"/>
              </a:ext>
            </a:extLst>
          </p:cNvPr>
          <p:cNvSpPr/>
          <p:nvPr/>
        </p:nvSpPr>
        <p:spPr>
          <a:xfrm>
            <a:off x="15132863" y="126977"/>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41" name="TextBox 15">
            <a:extLst>
              <a:ext uri="{FF2B5EF4-FFF2-40B4-BE49-F238E27FC236}">
                <a16:creationId xmlns:a16="http://schemas.microsoft.com/office/drawing/2014/main" id="{A76B31DB-BA9E-7060-4944-3E04B9718F14}"/>
              </a:ext>
            </a:extLst>
          </p:cNvPr>
          <p:cNvSpPr txBox="1"/>
          <p:nvPr/>
        </p:nvSpPr>
        <p:spPr>
          <a:xfrm>
            <a:off x="15671996" y="174602"/>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15692" y="884039"/>
            <a:ext cx="6483650" cy="9402961"/>
            <a:chOff x="0" y="-38100"/>
            <a:chExt cx="1707628" cy="2476500"/>
          </a:xfrm>
        </p:grpSpPr>
        <p:sp>
          <p:nvSpPr>
            <p:cNvPr id="3" name="Freeform 3"/>
            <p:cNvSpPr/>
            <p:nvPr/>
          </p:nvSpPr>
          <p:spPr>
            <a:xfrm>
              <a:off x="0" y="0"/>
              <a:ext cx="1177892" cy="2438400"/>
            </a:xfrm>
            <a:custGeom>
              <a:avLst/>
              <a:gdLst/>
              <a:ahLst/>
              <a:cxnLst/>
              <a:rect l="l" t="t" r="r" b="b"/>
              <a:pathLst>
                <a:path w="1707628" h="2438400">
                  <a:moveTo>
                    <a:pt x="0" y="0"/>
                  </a:moveTo>
                  <a:lnTo>
                    <a:pt x="1707628" y="0"/>
                  </a:lnTo>
                  <a:lnTo>
                    <a:pt x="1707628" y="2438400"/>
                  </a:lnTo>
                  <a:lnTo>
                    <a:pt x="0" y="2438400"/>
                  </a:lnTo>
                  <a:close/>
                </a:path>
              </a:pathLst>
            </a:custGeom>
            <a:solidFill>
              <a:srgbClr val="14213D"/>
            </a:solidFill>
          </p:spPr>
          <p:txBody>
            <a:bodyPr/>
            <a:lstStyle/>
            <a:p>
              <a:endParaRPr lang="en-AU"/>
            </a:p>
          </p:txBody>
        </p:sp>
        <p:sp>
          <p:nvSpPr>
            <p:cNvPr id="4" name="TextBox 4"/>
            <p:cNvSpPr txBox="1"/>
            <p:nvPr/>
          </p:nvSpPr>
          <p:spPr>
            <a:xfrm>
              <a:off x="0" y="-38100"/>
              <a:ext cx="1707628" cy="2476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049000" y="4426869"/>
            <a:ext cx="6483650" cy="4650590"/>
            <a:chOff x="0" y="0"/>
            <a:chExt cx="1354719" cy="954882"/>
          </a:xfrm>
        </p:grpSpPr>
        <p:sp>
          <p:nvSpPr>
            <p:cNvPr id="6" name="Freeform 6"/>
            <p:cNvSpPr/>
            <p:nvPr/>
          </p:nvSpPr>
          <p:spPr>
            <a:xfrm>
              <a:off x="0" y="0"/>
              <a:ext cx="1354719" cy="954882"/>
            </a:xfrm>
            <a:custGeom>
              <a:avLst/>
              <a:gdLst/>
              <a:ahLst/>
              <a:cxnLst/>
              <a:rect l="l" t="t" r="r" b="b"/>
              <a:pathLst>
                <a:path w="1354719" h="954882">
                  <a:moveTo>
                    <a:pt x="0" y="0"/>
                  </a:moveTo>
                  <a:lnTo>
                    <a:pt x="1354719" y="0"/>
                  </a:lnTo>
                  <a:lnTo>
                    <a:pt x="1354719" y="954882"/>
                  </a:lnTo>
                  <a:lnTo>
                    <a:pt x="0" y="954882"/>
                  </a:lnTo>
                  <a:close/>
                </a:path>
              </a:pathLst>
            </a:custGeom>
            <a:blipFill>
              <a:blip r:embed="rId2"/>
              <a:stretch>
                <a:fillRect l="-4219" r="-4219"/>
              </a:stretch>
            </a:blipFill>
          </p:spPr>
          <p:txBody>
            <a:bodyPr/>
            <a:lstStyle/>
            <a:p>
              <a:endParaRPr lang="en-AU"/>
            </a:p>
          </p:txBody>
        </p:sp>
      </p:grpSp>
      <p:grpSp>
        <p:nvGrpSpPr>
          <p:cNvPr id="7" name="Group 7"/>
          <p:cNvGrpSpPr/>
          <p:nvPr/>
        </p:nvGrpSpPr>
        <p:grpSpPr>
          <a:xfrm>
            <a:off x="13815692" y="9500127"/>
            <a:ext cx="3443608" cy="578385"/>
            <a:chOff x="0" y="0"/>
            <a:chExt cx="906958" cy="152332"/>
          </a:xfrm>
        </p:grpSpPr>
        <p:sp>
          <p:nvSpPr>
            <p:cNvPr id="8" name="Freeform 8"/>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9" name="TextBox 9"/>
            <p:cNvSpPr txBox="1"/>
            <p:nvPr/>
          </p:nvSpPr>
          <p:spPr>
            <a:xfrm>
              <a:off x="0" y="-38100"/>
              <a:ext cx="906958" cy="19043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092189" y="3094834"/>
            <a:ext cx="6676010" cy="486350"/>
            <a:chOff x="0" y="0"/>
            <a:chExt cx="1758291" cy="128092"/>
          </a:xfrm>
        </p:grpSpPr>
        <p:sp>
          <p:nvSpPr>
            <p:cNvPr id="11" name="Freeform 11"/>
            <p:cNvSpPr/>
            <p:nvPr/>
          </p:nvSpPr>
          <p:spPr>
            <a:xfrm>
              <a:off x="0" y="0"/>
              <a:ext cx="1758291" cy="128092"/>
            </a:xfrm>
            <a:custGeom>
              <a:avLst/>
              <a:gdLst/>
              <a:ahLst/>
              <a:cxnLst/>
              <a:rect l="l" t="t" r="r" b="b"/>
              <a:pathLst>
                <a:path w="1758291" h="128092">
                  <a:moveTo>
                    <a:pt x="0" y="0"/>
                  </a:moveTo>
                  <a:lnTo>
                    <a:pt x="1758291" y="0"/>
                  </a:lnTo>
                  <a:lnTo>
                    <a:pt x="1758291" y="128092"/>
                  </a:lnTo>
                  <a:lnTo>
                    <a:pt x="0" y="128092"/>
                  </a:lnTo>
                  <a:close/>
                </a:path>
              </a:pathLst>
            </a:custGeom>
            <a:solidFill>
              <a:srgbClr val="E5E5E5"/>
            </a:solidFill>
          </p:spPr>
          <p:txBody>
            <a:bodyPr/>
            <a:lstStyle/>
            <a:p>
              <a:endParaRPr lang="en-AU"/>
            </a:p>
          </p:txBody>
        </p:sp>
        <p:sp>
          <p:nvSpPr>
            <p:cNvPr id="12" name="TextBox 12"/>
            <p:cNvSpPr txBox="1"/>
            <p:nvPr/>
          </p:nvSpPr>
          <p:spPr>
            <a:xfrm>
              <a:off x="0" y="-38100"/>
              <a:ext cx="1758291" cy="166192"/>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028700" y="922570"/>
            <a:ext cx="10917850" cy="1969136"/>
          </a:xfrm>
          <a:prstGeom prst="rect">
            <a:avLst/>
          </a:prstGeom>
        </p:spPr>
        <p:txBody>
          <a:bodyPr lIns="0" tIns="0" rIns="0" bIns="0" rtlCol="0" anchor="t">
            <a:spAutoFit/>
          </a:bodyPr>
          <a:lstStyle/>
          <a:p>
            <a:pPr algn="l">
              <a:lnSpc>
                <a:spcPts val="7520"/>
              </a:lnSpc>
            </a:pPr>
            <a:r>
              <a:rPr lang="en-US" sz="8000" b="1" spc="-400">
                <a:solidFill>
                  <a:srgbClr val="14213D"/>
                </a:solidFill>
                <a:latin typeface="Inter Tight Bold"/>
                <a:ea typeface="Inter Tight Bold"/>
                <a:cs typeface="Inter Tight Bold"/>
                <a:sym typeface="Inter Tight Bold"/>
              </a:rPr>
              <a:t>Life insurance evolves as your life changes</a:t>
            </a:r>
          </a:p>
        </p:txBody>
      </p:sp>
      <p:sp>
        <p:nvSpPr>
          <p:cNvPr id="14" name="TextBox 14"/>
          <p:cNvSpPr txBox="1"/>
          <p:nvPr/>
        </p:nvSpPr>
        <p:spPr>
          <a:xfrm>
            <a:off x="1028700" y="3982175"/>
            <a:ext cx="9715500" cy="5847755"/>
          </a:xfrm>
          <a:prstGeom prst="rect">
            <a:avLst/>
          </a:prstGeom>
        </p:spPr>
        <p:txBody>
          <a:bodyPr wrap="square" lIns="0" tIns="0" rIns="0" bIns="0" rtlCol="0" anchor="t">
            <a:spAutoFit/>
          </a:bodyPr>
          <a:lstStyle/>
          <a:p>
            <a:pPr>
              <a:lnSpc>
                <a:spcPts val="2400"/>
              </a:lnSpc>
            </a:pPr>
            <a:r>
              <a:rPr lang="en-US" sz="2000" spc="-80">
                <a:solidFill>
                  <a:srgbClr val="14213D"/>
                </a:solidFill>
                <a:latin typeface="Inter Tight"/>
                <a:ea typeface="Inter Tight"/>
                <a:cs typeface="Inter Tight"/>
                <a:sym typeface="Inter Tight"/>
              </a:rPr>
              <a:t>As your financial adviser, I’m here to help you build and protect your wealth. Life insurance isn’t just a product – it’s a way to safeguard your dreams from life’s uncertainties. </a:t>
            </a:r>
          </a:p>
          <a:p>
            <a:pPr>
              <a:lnSpc>
                <a:spcPts val="2400"/>
              </a:lnSpc>
            </a:pPr>
            <a:endParaRPr lang="en-US" sz="2000" spc="-80">
              <a:solidFill>
                <a:srgbClr val="14213D"/>
              </a:solidFill>
              <a:latin typeface="Inter Tight"/>
              <a:ea typeface="Inter Tight"/>
              <a:cs typeface="Inter Tight"/>
              <a:sym typeface="Inter Tight"/>
            </a:endParaRPr>
          </a:p>
          <a:p>
            <a:pPr>
              <a:lnSpc>
                <a:spcPts val="2400"/>
              </a:lnSpc>
            </a:pPr>
            <a:r>
              <a:rPr lang="en-US" sz="2000" spc="-80">
                <a:solidFill>
                  <a:srgbClr val="14213D"/>
                </a:solidFill>
                <a:latin typeface="Inter Tight"/>
                <a:ea typeface="Inter Tight"/>
                <a:cs typeface="Inter Tight"/>
                <a:sym typeface="Inter Tight"/>
              </a:rPr>
              <a:t>Throughout life, your priorities change – and your insurance may need to change with them. That’s where advice matters. We help you align your cover with your evolving goals, make sure you’re paying for what’s most important, and ensure you understand exactly what you’re protected for.</a:t>
            </a:r>
          </a:p>
          <a:p>
            <a:pPr>
              <a:lnSpc>
                <a:spcPts val="2400"/>
              </a:lnSpc>
            </a:pPr>
            <a:endParaRPr lang="en-US" sz="2000" spc="-80">
              <a:solidFill>
                <a:srgbClr val="14213D"/>
              </a:solidFill>
              <a:latin typeface="Inter Tight"/>
              <a:ea typeface="Inter Tight"/>
              <a:cs typeface="Inter Tight"/>
              <a:sym typeface="Inter Tight"/>
            </a:endParaRPr>
          </a:p>
          <a:p>
            <a:pPr algn="l">
              <a:lnSpc>
                <a:spcPts val="2400"/>
              </a:lnSpc>
            </a:pPr>
            <a:r>
              <a:rPr lang="en-US" sz="2000" spc="-80">
                <a:solidFill>
                  <a:srgbClr val="14213D"/>
                </a:solidFill>
                <a:latin typeface="Inter Tight"/>
                <a:ea typeface="Inter Tight"/>
                <a:cs typeface="Inter Tight"/>
                <a:sym typeface="Inter Tight"/>
              </a:rPr>
              <a:t>In your 20s and 30s, life insurance can provide essential protection for debts like student loans or offer peace of mind to a partner or family member who may rely on your income. It’s also the most cost-effective time to secure coverage, while you're young and healthy.</a:t>
            </a:r>
          </a:p>
          <a:p>
            <a:pPr algn="l">
              <a:lnSpc>
                <a:spcPts val="2400"/>
              </a:lnSpc>
            </a:pPr>
            <a:endParaRPr lang="en-US" sz="2000" spc="-80">
              <a:solidFill>
                <a:srgbClr val="14213D"/>
              </a:solidFill>
              <a:latin typeface="Inter Tight"/>
              <a:ea typeface="Inter Tight"/>
              <a:cs typeface="Inter Tight"/>
              <a:sym typeface="Inter Tight"/>
            </a:endParaRPr>
          </a:p>
          <a:p>
            <a:pPr algn="l">
              <a:lnSpc>
                <a:spcPts val="2400"/>
              </a:lnSpc>
            </a:pPr>
            <a:r>
              <a:rPr lang="en-US" sz="2000" spc="-80">
                <a:solidFill>
                  <a:srgbClr val="14213D"/>
                </a:solidFill>
                <a:latin typeface="Inter Tight"/>
                <a:ea typeface="Inter Tight"/>
                <a:cs typeface="Inter Tight"/>
                <a:sym typeface="Inter Tight"/>
              </a:rPr>
              <a:t>As you move into your 40s and 50s, your responsibilities often grow—mortgages, children, and long-term financial goals come into play. At this stage, life insurance becomes a powerful tool to protect your family’s lifestyle, make sure your children’s education is funded, and cover any outstanding debts. </a:t>
            </a:r>
          </a:p>
          <a:p>
            <a:pPr algn="l">
              <a:lnSpc>
                <a:spcPts val="2400"/>
              </a:lnSpc>
            </a:pPr>
            <a:endParaRPr lang="en-US" sz="2000" spc="-80">
              <a:solidFill>
                <a:srgbClr val="14213D"/>
              </a:solidFill>
              <a:latin typeface="Inter Tight"/>
              <a:ea typeface="Inter Tight"/>
              <a:cs typeface="Inter Tight"/>
              <a:sym typeface="Inter Tight"/>
            </a:endParaRPr>
          </a:p>
          <a:p>
            <a:pPr algn="l">
              <a:lnSpc>
                <a:spcPts val="2400"/>
              </a:lnSpc>
            </a:pPr>
            <a:r>
              <a:rPr lang="en-US" sz="2000" spc="-80">
                <a:solidFill>
                  <a:srgbClr val="14213D"/>
                </a:solidFill>
                <a:latin typeface="Inter Tight"/>
                <a:ea typeface="Inter Tight"/>
                <a:cs typeface="Inter Tight"/>
                <a:sym typeface="Inter Tight"/>
              </a:rPr>
              <a:t>Later in life, your focus may shift toward legacy planning—using life insurance to leave a financial gift, cover estate taxes, or ensure your loved ones aren’t burdened with final expenses. </a:t>
            </a:r>
          </a:p>
        </p:txBody>
      </p:sp>
      <p:grpSp>
        <p:nvGrpSpPr>
          <p:cNvPr id="15" name="Group 14">
            <a:extLst>
              <a:ext uri="{FF2B5EF4-FFF2-40B4-BE49-F238E27FC236}">
                <a16:creationId xmlns:a16="http://schemas.microsoft.com/office/drawing/2014/main" id="{B4D2B580-87C5-AF5A-38F7-80A8C933CEFB}"/>
              </a:ext>
            </a:extLst>
          </p:cNvPr>
          <p:cNvGrpSpPr/>
          <p:nvPr/>
        </p:nvGrpSpPr>
        <p:grpSpPr>
          <a:xfrm>
            <a:off x="13815692" y="9324571"/>
            <a:ext cx="3443608" cy="723046"/>
            <a:chOff x="0" y="-38100"/>
            <a:chExt cx="906958" cy="190432"/>
          </a:xfrm>
        </p:grpSpPr>
        <p:sp>
          <p:nvSpPr>
            <p:cNvPr id="16" name="Freeform 6">
              <a:extLst>
                <a:ext uri="{FF2B5EF4-FFF2-40B4-BE49-F238E27FC236}">
                  <a16:creationId xmlns:a16="http://schemas.microsoft.com/office/drawing/2014/main" id="{2DBEB9CC-A242-5ECA-B799-DFD8B199F6C4}"/>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17" name="TextBox 7">
              <a:extLst>
                <a:ext uri="{FF2B5EF4-FFF2-40B4-BE49-F238E27FC236}">
                  <a16:creationId xmlns:a16="http://schemas.microsoft.com/office/drawing/2014/main" id="{E776C955-164C-11B2-CCC9-867EA7BFCB5A}"/>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18" name="Freeform 8">
            <a:extLst>
              <a:ext uri="{FF2B5EF4-FFF2-40B4-BE49-F238E27FC236}">
                <a16:creationId xmlns:a16="http://schemas.microsoft.com/office/drawing/2014/main" id="{D22D8BB6-AA02-93A7-1905-49DD85382B9A}"/>
              </a:ext>
            </a:extLst>
          </p:cNvPr>
          <p:cNvSpPr/>
          <p:nvPr/>
        </p:nvSpPr>
        <p:spPr>
          <a:xfrm>
            <a:off x="14060356" y="9599937"/>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9" name="TextBox 15">
            <a:extLst>
              <a:ext uri="{FF2B5EF4-FFF2-40B4-BE49-F238E27FC236}">
                <a16:creationId xmlns:a16="http://schemas.microsoft.com/office/drawing/2014/main" id="{F8610A5C-6602-21B7-6BEA-1C2C7286BBE9}"/>
              </a:ext>
            </a:extLst>
          </p:cNvPr>
          <p:cNvSpPr txBox="1"/>
          <p:nvPr/>
        </p:nvSpPr>
        <p:spPr>
          <a:xfrm>
            <a:off x="14599489" y="9647562"/>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698713" cy="10287000"/>
            <a:chOff x="0" y="0"/>
            <a:chExt cx="1781991" cy="2892100"/>
          </a:xfrm>
        </p:grpSpPr>
        <p:sp>
          <p:nvSpPr>
            <p:cNvPr id="3" name="Freeform 3"/>
            <p:cNvSpPr/>
            <p:nvPr/>
          </p:nvSpPr>
          <p:spPr>
            <a:xfrm>
              <a:off x="0" y="0"/>
              <a:ext cx="1781991" cy="2892100"/>
            </a:xfrm>
            <a:custGeom>
              <a:avLst/>
              <a:gdLst/>
              <a:ahLst/>
              <a:cxnLst/>
              <a:rect l="l" t="t" r="r" b="b"/>
              <a:pathLst>
                <a:path w="1781991" h="2892100">
                  <a:moveTo>
                    <a:pt x="0" y="0"/>
                  </a:moveTo>
                  <a:lnTo>
                    <a:pt x="1781991" y="0"/>
                  </a:lnTo>
                  <a:lnTo>
                    <a:pt x="1781991" y="2892100"/>
                  </a:lnTo>
                  <a:lnTo>
                    <a:pt x="0" y="2892100"/>
                  </a:lnTo>
                  <a:close/>
                </a:path>
              </a:pathLst>
            </a:custGeom>
            <a:solidFill>
              <a:srgbClr val="14213D"/>
            </a:solidFill>
          </p:spPr>
          <p:txBody>
            <a:bodyPr/>
            <a:lstStyle/>
            <a:p>
              <a:endParaRPr lang="en-AU"/>
            </a:p>
          </p:txBody>
        </p:sp>
        <p:sp>
          <p:nvSpPr>
            <p:cNvPr id="4" name="TextBox 4"/>
            <p:cNvSpPr txBox="1"/>
            <p:nvPr/>
          </p:nvSpPr>
          <p:spPr>
            <a:xfrm>
              <a:off x="0" y="-38100"/>
              <a:ext cx="1781991" cy="29302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28700"/>
            <a:ext cx="3443608" cy="578385"/>
            <a:chOff x="0" y="0"/>
            <a:chExt cx="906958" cy="152332"/>
          </a:xfrm>
        </p:grpSpPr>
        <p:sp>
          <p:nvSpPr>
            <p:cNvPr id="6" name="Freeform 6"/>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7" name="TextBox 7"/>
            <p:cNvSpPr txBox="1"/>
            <p:nvPr/>
          </p:nvSpPr>
          <p:spPr>
            <a:xfrm>
              <a:off x="0" y="-38100"/>
              <a:ext cx="906958" cy="19043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7102341" y="961621"/>
            <a:ext cx="10046896" cy="1969136"/>
          </a:xfrm>
          <a:prstGeom prst="rect">
            <a:avLst/>
          </a:prstGeom>
        </p:spPr>
        <p:txBody>
          <a:bodyPr lIns="0" tIns="0" rIns="0" bIns="0" rtlCol="0" anchor="t">
            <a:spAutoFit/>
          </a:bodyPr>
          <a:lstStyle/>
          <a:p>
            <a:pPr algn="l">
              <a:lnSpc>
                <a:spcPts val="7520"/>
              </a:lnSpc>
            </a:pPr>
            <a:r>
              <a:rPr lang="en-US" sz="8000" b="1" spc="-400">
                <a:solidFill>
                  <a:srgbClr val="14213D"/>
                </a:solidFill>
                <a:latin typeface="Inter Tight Bold"/>
                <a:ea typeface="Inter Tight Bold"/>
                <a:cs typeface="Inter Tight Bold"/>
                <a:sym typeface="Inter Tight Bold"/>
              </a:rPr>
              <a:t>Types of Life Insurance cover</a:t>
            </a:r>
          </a:p>
        </p:txBody>
      </p:sp>
      <p:grpSp>
        <p:nvGrpSpPr>
          <p:cNvPr id="9" name="Group 9"/>
          <p:cNvGrpSpPr/>
          <p:nvPr/>
        </p:nvGrpSpPr>
        <p:grpSpPr>
          <a:xfrm>
            <a:off x="7102341" y="3060248"/>
            <a:ext cx="6676010" cy="486350"/>
            <a:chOff x="0" y="0"/>
            <a:chExt cx="1758291" cy="128092"/>
          </a:xfrm>
        </p:grpSpPr>
        <p:sp>
          <p:nvSpPr>
            <p:cNvPr id="10" name="Freeform 10"/>
            <p:cNvSpPr/>
            <p:nvPr/>
          </p:nvSpPr>
          <p:spPr>
            <a:xfrm>
              <a:off x="0" y="0"/>
              <a:ext cx="1758291" cy="128092"/>
            </a:xfrm>
            <a:custGeom>
              <a:avLst/>
              <a:gdLst/>
              <a:ahLst/>
              <a:cxnLst/>
              <a:rect l="l" t="t" r="r" b="b"/>
              <a:pathLst>
                <a:path w="1758291" h="128092">
                  <a:moveTo>
                    <a:pt x="0" y="0"/>
                  </a:moveTo>
                  <a:lnTo>
                    <a:pt x="1758291" y="0"/>
                  </a:lnTo>
                  <a:lnTo>
                    <a:pt x="1758291" y="128092"/>
                  </a:lnTo>
                  <a:lnTo>
                    <a:pt x="0" y="128092"/>
                  </a:lnTo>
                  <a:close/>
                </a:path>
              </a:pathLst>
            </a:custGeom>
            <a:solidFill>
              <a:srgbClr val="E5E5E5"/>
            </a:solidFill>
          </p:spPr>
          <p:txBody>
            <a:bodyPr/>
            <a:lstStyle/>
            <a:p>
              <a:endParaRPr lang="en-AU"/>
            </a:p>
          </p:txBody>
        </p:sp>
        <p:sp>
          <p:nvSpPr>
            <p:cNvPr id="11" name="TextBox 11"/>
            <p:cNvSpPr txBox="1"/>
            <p:nvPr/>
          </p:nvSpPr>
          <p:spPr>
            <a:xfrm>
              <a:off x="0" y="-38100"/>
              <a:ext cx="1758291" cy="166192"/>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7102341" y="4333203"/>
            <a:ext cx="4831217" cy="2133600"/>
          </a:xfrm>
          <a:prstGeom prst="rect">
            <a:avLst/>
          </a:prstGeom>
        </p:spPr>
        <p:txBody>
          <a:bodyPr lIns="0" tIns="0" rIns="0" bIns="0" rtlCol="0" anchor="t">
            <a:spAutoFit/>
          </a:bodyPr>
          <a:lstStyle/>
          <a:p>
            <a:pPr algn="l">
              <a:lnSpc>
                <a:spcPts val="2160"/>
              </a:lnSpc>
            </a:pPr>
            <a:r>
              <a:rPr lang="en-US" sz="1800" spc="-72">
                <a:solidFill>
                  <a:srgbClr val="14213D"/>
                </a:solidFill>
                <a:latin typeface="Inter Tight"/>
                <a:ea typeface="Inter Tight"/>
                <a:cs typeface="Inter Tight"/>
                <a:sym typeface="Inter Tight"/>
              </a:rPr>
              <a:t>Pays a lump sum to your family or beneficiaries if you pass away or are diagnosed with a terminal illness.​</a:t>
            </a:r>
          </a:p>
          <a:p>
            <a:pPr algn="l">
              <a:lnSpc>
                <a:spcPts val="2160"/>
              </a:lnSpc>
            </a:pPr>
            <a:r>
              <a:rPr lang="en-US" sz="1800" spc="-72">
                <a:solidFill>
                  <a:srgbClr val="14213D"/>
                </a:solidFill>
                <a:latin typeface="Inter Tight"/>
                <a:ea typeface="Inter Tight"/>
                <a:cs typeface="Inter Tight"/>
                <a:sym typeface="Inter Tight"/>
              </a:rPr>
              <a:t>​</a:t>
            </a:r>
          </a:p>
          <a:p>
            <a:pPr algn="l">
              <a:lnSpc>
                <a:spcPts val="2160"/>
              </a:lnSpc>
            </a:pPr>
            <a:r>
              <a:rPr lang="en-US" sz="1800" spc="-72">
                <a:solidFill>
                  <a:srgbClr val="14213D"/>
                </a:solidFill>
                <a:latin typeface="Inter Tight"/>
                <a:ea typeface="Inter Tight"/>
                <a:cs typeface="Inter Tight"/>
                <a:sym typeface="Inter Tight"/>
              </a:rPr>
              <a:t>Use cases: Covering debts, replacing income, funding children’s education, and paying for funeral expenses.​</a:t>
            </a:r>
          </a:p>
          <a:p>
            <a:pPr algn="l">
              <a:lnSpc>
                <a:spcPts val="2160"/>
              </a:lnSpc>
            </a:pPr>
            <a:r>
              <a:rPr lang="en-US" sz="1800" spc="-72">
                <a:solidFill>
                  <a:srgbClr val="14213D"/>
                </a:solidFill>
                <a:latin typeface="Inter Tight"/>
                <a:ea typeface="Inter Tight"/>
                <a:cs typeface="Inter Tight"/>
                <a:sym typeface="Inter Tight"/>
              </a:rPr>
              <a:t>Often included in superannuation funds or purchased as a standalone policy.</a:t>
            </a:r>
          </a:p>
          <a:p>
            <a:pPr algn="l">
              <a:lnSpc>
                <a:spcPts val="2160"/>
              </a:lnSpc>
            </a:pPr>
            <a:endParaRPr lang="en-US" sz="1800" spc="-72">
              <a:solidFill>
                <a:srgbClr val="14213D"/>
              </a:solidFill>
              <a:latin typeface="Inter Tight"/>
              <a:ea typeface="Inter Tight"/>
              <a:cs typeface="Inter Tight"/>
              <a:sym typeface="Inter Tight"/>
            </a:endParaRPr>
          </a:p>
        </p:txBody>
      </p:sp>
      <p:sp>
        <p:nvSpPr>
          <p:cNvPr id="15" name="TextBox 15"/>
          <p:cNvSpPr txBox="1"/>
          <p:nvPr/>
        </p:nvSpPr>
        <p:spPr>
          <a:xfrm>
            <a:off x="7102341" y="3915003"/>
            <a:ext cx="3611333" cy="314325"/>
          </a:xfrm>
          <a:prstGeom prst="rect">
            <a:avLst/>
          </a:prstGeom>
        </p:spPr>
        <p:txBody>
          <a:bodyPr lIns="0" tIns="0" rIns="0" bIns="0" rtlCol="0" anchor="t">
            <a:spAutoFit/>
          </a:bodyPr>
          <a:lstStyle/>
          <a:p>
            <a:pPr algn="l">
              <a:lnSpc>
                <a:spcPts val="2400"/>
              </a:lnSpc>
            </a:pPr>
            <a:r>
              <a:rPr lang="en-US" sz="2000" b="1" spc="-80">
                <a:solidFill>
                  <a:srgbClr val="14213D"/>
                </a:solidFill>
                <a:latin typeface="Inter Tight Bold"/>
                <a:ea typeface="Inter Tight Bold"/>
                <a:cs typeface="Inter Tight Bold"/>
                <a:sym typeface="Inter Tight Bold"/>
              </a:rPr>
              <a:t>Life Cover (Death Cover)</a:t>
            </a:r>
          </a:p>
        </p:txBody>
      </p:sp>
      <p:sp>
        <p:nvSpPr>
          <p:cNvPr id="16" name="TextBox 16"/>
          <p:cNvSpPr txBox="1"/>
          <p:nvPr/>
        </p:nvSpPr>
        <p:spPr>
          <a:xfrm>
            <a:off x="12403347" y="4346406"/>
            <a:ext cx="5050256" cy="1959575"/>
          </a:xfrm>
          <a:prstGeom prst="rect">
            <a:avLst/>
          </a:prstGeom>
        </p:spPr>
        <p:txBody>
          <a:bodyPr lIns="0" tIns="0" rIns="0" bIns="0" rtlCol="0" anchor="t">
            <a:spAutoFit/>
          </a:bodyPr>
          <a:lstStyle/>
          <a:p>
            <a:pPr algn="l">
              <a:lnSpc>
                <a:spcPts val="2160"/>
              </a:lnSpc>
            </a:pPr>
            <a:r>
              <a:rPr lang="en-US" sz="1800" spc="-72">
                <a:solidFill>
                  <a:srgbClr val="14213D"/>
                </a:solidFill>
                <a:latin typeface="Inter Tight"/>
                <a:ea typeface="Inter Tight"/>
                <a:cs typeface="Inter Tight"/>
                <a:sym typeface="Inter Tight"/>
              </a:rPr>
              <a:t>Pays a lump sum if you become permanently disabled and are unable to work again.​</a:t>
            </a:r>
          </a:p>
          <a:p>
            <a:pPr algn="l">
              <a:lnSpc>
                <a:spcPts val="2160"/>
              </a:lnSpc>
            </a:pPr>
            <a:r>
              <a:rPr lang="en-US" sz="1800" spc="-72">
                <a:solidFill>
                  <a:srgbClr val="14213D"/>
                </a:solidFill>
                <a:latin typeface="Inter Tight"/>
                <a:ea typeface="Inter Tight"/>
                <a:cs typeface="Inter Tight"/>
                <a:sym typeface="Inter Tight"/>
              </a:rPr>
              <a:t>​</a:t>
            </a:r>
            <a:endParaRPr lang="en-US" sz="1800" spc="-72">
              <a:solidFill>
                <a:srgbClr val="14213D"/>
              </a:solidFill>
              <a:latin typeface="Inter Tight"/>
              <a:ea typeface="Inter Tight"/>
              <a:cs typeface="Inter Tight"/>
            </a:endParaRPr>
          </a:p>
          <a:p>
            <a:pPr>
              <a:lnSpc>
                <a:spcPts val="2160"/>
              </a:lnSpc>
            </a:pPr>
            <a:r>
              <a:rPr lang="en-US" sz="1800" spc="-72">
                <a:solidFill>
                  <a:srgbClr val="14213D"/>
                </a:solidFill>
                <a:latin typeface="Inter Tight"/>
                <a:ea typeface="Inter Tight"/>
                <a:cs typeface="Inter Tight"/>
                <a:sym typeface="Inter Tight"/>
              </a:rPr>
              <a:t>Use cases: Covering home modifications, and long-term care. Often bundled with life cover </a:t>
            </a:r>
            <a:r>
              <a:rPr lang="en-US" spc="-72">
                <a:solidFill>
                  <a:srgbClr val="14213D"/>
                </a:solidFill>
                <a:latin typeface="Inter Tight"/>
                <a:ea typeface="Inter Tight"/>
                <a:cs typeface="Inter Tight"/>
                <a:sym typeface="Inter Tight"/>
              </a:rPr>
              <a:t>and </a:t>
            </a:r>
            <a:r>
              <a:rPr lang="en-US" sz="1800" spc="-72">
                <a:solidFill>
                  <a:srgbClr val="14213D"/>
                </a:solidFill>
                <a:latin typeface="Inter Tight"/>
                <a:ea typeface="Inter Tight"/>
                <a:cs typeface="Inter Tight"/>
                <a:sym typeface="Inter Tight"/>
              </a:rPr>
              <a:t>available through superannuation.</a:t>
            </a:r>
          </a:p>
          <a:p>
            <a:pPr algn="l">
              <a:lnSpc>
                <a:spcPts val="2160"/>
              </a:lnSpc>
            </a:pPr>
            <a:endParaRPr lang="en-US" sz="1800" spc="-72">
              <a:solidFill>
                <a:srgbClr val="14213D"/>
              </a:solidFill>
              <a:latin typeface="Inter Tight"/>
              <a:ea typeface="Inter Tight"/>
              <a:cs typeface="Inter Tight"/>
              <a:sym typeface="Inter Tight"/>
            </a:endParaRPr>
          </a:p>
        </p:txBody>
      </p:sp>
      <p:sp>
        <p:nvSpPr>
          <p:cNvPr id="17" name="TextBox 17"/>
          <p:cNvSpPr txBox="1"/>
          <p:nvPr/>
        </p:nvSpPr>
        <p:spPr>
          <a:xfrm>
            <a:off x="12403347" y="3915003"/>
            <a:ext cx="5315974" cy="619125"/>
          </a:xfrm>
          <a:prstGeom prst="rect">
            <a:avLst/>
          </a:prstGeom>
        </p:spPr>
        <p:txBody>
          <a:bodyPr lIns="0" tIns="0" rIns="0" bIns="0" rtlCol="0" anchor="t">
            <a:spAutoFit/>
          </a:bodyPr>
          <a:lstStyle/>
          <a:p>
            <a:pPr algn="l">
              <a:lnSpc>
                <a:spcPts val="2400"/>
              </a:lnSpc>
            </a:pPr>
            <a:r>
              <a:rPr lang="en-US" sz="2000" b="1" spc="-80">
                <a:solidFill>
                  <a:srgbClr val="14213D"/>
                </a:solidFill>
                <a:latin typeface="Inter Tight Bold"/>
                <a:ea typeface="Inter Tight Bold"/>
                <a:cs typeface="Inter Tight Bold"/>
                <a:sym typeface="Inter Tight Bold"/>
              </a:rPr>
              <a:t>TPD (Total &amp; Permanent Disability)</a:t>
            </a:r>
          </a:p>
          <a:p>
            <a:pPr algn="l">
              <a:lnSpc>
                <a:spcPts val="2400"/>
              </a:lnSpc>
            </a:pPr>
            <a:endParaRPr lang="en-US" sz="2000" b="1" spc="-80">
              <a:solidFill>
                <a:srgbClr val="14213D"/>
              </a:solidFill>
              <a:latin typeface="Inter Tight Bold"/>
              <a:ea typeface="Inter Tight Bold"/>
              <a:cs typeface="Inter Tight Bold"/>
              <a:sym typeface="Inter Tight Bold"/>
            </a:endParaRPr>
          </a:p>
        </p:txBody>
      </p:sp>
      <p:sp>
        <p:nvSpPr>
          <p:cNvPr id="18" name="TextBox 18"/>
          <p:cNvSpPr txBox="1"/>
          <p:nvPr/>
        </p:nvSpPr>
        <p:spPr>
          <a:xfrm>
            <a:off x="7102341" y="7646088"/>
            <a:ext cx="4831217" cy="1866900"/>
          </a:xfrm>
          <a:prstGeom prst="rect">
            <a:avLst/>
          </a:prstGeom>
        </p:spPr>
        <p:txBody>
          <a:bodyPr lIns="0" tIns="0" rIns="0" bIns="0" rtlCol="0" anchor="t">
            <a:spAutoFit/>
          </a:bodyPr>
          <a:lstStyle/>
          <a:p>
            <a:pPr algn="l">
              <a:lnSpc>
                <a:spcPts val="2160"/>
              </a:lnSpc>
            </a:pPr>
            <a:r>
              <a:rPr lang="en-US" sz="1800" spc="-72">
                <a:solidFill>
                  <a:srgbClr val="14213D"/>
                </a:solidFill>
                <a:latin typeface="Inter Tight"/>
                <a:ea typeface="Inter Tight"/>
                <a:cs typeface="Inter Tight"/>
                <a:sym typeface="Inter Tight"/>
              </a:rPr>
              <a:t>Provides a lump sum if you're diagnosed with a serious illness such as cancer, heart attack, or stroke.​</a:t>
            </a:r>
          </a:p>
          <a:p>
            <a:pPr algn="l">
              <a:lnSpc>
                <a:spcPts val="2160"/>
              </a:lnSpc>
            </a:pPr>
            <a:r>
              <a:rPr lang="en-US" sz="1800" spc="-72">
                <a:solidFill>
                  <a:srgbClr val="14213D"/>
                </a:solidFill>
                <a:latin typeface="Inter Tight"/>
                <a:ea typeface="Inter Tight"/>
                <a:cs typeface="Inter Tight"/>
                <a:sym typeface="Inter Tight"/>
              </a:rPr>
              <a:t>​</a:t>
            </a:r>
          </a:p>
          <a:p>
            <a:pPr algn="l">
              <a:lnSpc>
                <a:spcPts val="2160"/>
              </a:lnSpc>
            </a:pPr>
            <a:r>
              <a:rPr lang="en-US" sz="1800" spc="-72">
                <a:solidFill>
                  <a:srgbClr val="14213D"/>
                </a:solidFill>
                <a:latin typeface="Inter Tight"/>
                <a:ea typeface="Inter Tight"/>
                <a:cs typeface="Inter Tight"/>
                <a:sym typeface="Inter Tight"/>
              </a:rPr>
              <a:t>Use cases: Funding treatment, taking time off work, or paying for rehabilitation.​</a:t>
            </a:r>
          </a:p>
          <a:p>
            <a:pPr algn="l">
              <a:lnSpc>
                <a:spcPts val="2160"/>
              </a:lnSpc>
            </a:pPr>
            <a:r>
              <a:rPr lang="en-US" sz="1800" spc="-72">
                <a:solidFill>
                  <a:srgbClr val="14213D"/>
                </a:solidFill>
                <a:latin typeface="Inter Tight"/>
                <a:ea typeface="Inter Tight"/>
                <a:cs typeface="Inter Tight"/>
                <a:sym typeface="Inter Tight"/>
              </a:rPr>
              <a:t>Note: Not typically included in superannuation.</a:t>
            </a:r>
          </a:p>
          <a:p>
            <a:pPr algn="l">
              <a:lnSpc>
                <a:spcPts val="2160"/>
              </a:lnSpc>
            </a:pPr>
            <a:endParaRPr lang="en-US" sz="1800" spc="-72">
              <a:solidFill>
                <a:srgbClr val="14213D"/>
              </a:solidFill>
              <a:latin typeface="Inter Tight"/>
              <a:ea typeface="Inter Tight"/>
              <a:cs typeface="Inter Tight"/>
              <a:sym typeface="Inter Tight"/>
            </a:endParaRPr>
          </a:p>
        </p:txBody>
      </p:sp>
      <p:sp>
        <p:nvSpPr>
          <p:cNvPr id="19" name="TextBox 19"/>
          <p:cNvSpPr txBox="1"/>
          <p:nvPr/>
        </p:nvSpPr>
        <p:spPr>
          <a:xfrm>
            <a:off x="7102341" y="7094554"/>
            <a:ext cx="3541072" cy="619125"/>
          </a:xfrm>
          <a:prstGeom prst="rect">
            <a:avLst/>
          </a:prstGeom>
        </p:spPr>
        <p:txBody>
          <a:bodyPr lIns="0" tIns="0" rIns="0" bIns="0" rtlCol="0" anchor="t">
            <a:spAutoFit/>
          </a:bodyPr>
          <a:lstStyle/>
          <a:p>
            <a:pPr algn="l">
              <a:lnSpc>
                <a:spcPts val="2400"/>
              </a:lnSpc>
            </a:pPr>
            <a:r>
              <a:rPr lang="en-US" sz="2000" b="1" spc="-80">
                <a:solidFill>
                  <a:srgbClr val="14213D"/>
                </a:solidFill>
                <a:latin typeface="Inter Tight Bold"/>
                <a:ea typeface="Inter Tight Bold"/>
                <a:cs typeface="Inter Tight Bold"/>
                <a:sym typeface="Inter Tight Bold"/>
              </a:rPr>
              <a:t>Critical Illness (Trauma Cover)</a:t>
            </a:r>
          </a:p>
          <a:p>
            <a:pPr algn="l">
              <a:lnSpc>
                <a:spcPts val="2400"/>
              </a:lnSpc>
            </a:pPr>
            <a:endParaRPr lang="en-US" sz="2000" b="1" spc="-80">
              <a:solidFill>
                <a:srgbClr val="14213D"/>
              </a:solidFill>
              <a:latin typeface="Inter Tight Bold"/>
              <a:ea typeface="Inter Tight Bold"/>
              <a:cs typeface="Inter Tight Bold"/>
              <a:sym typeface="Inter Tight Bold"/>
            </a:endParaRPr>
          </a:p>
        </p:txBody>
      </p:sp>
      <p:sp>
        <p:nvSpPr>
          <p:cNvPr id="20" name="TextBox 20"/>
          <p:cNvSpPr txBox="1"/>
          <p:nvPr/>
        </p:nvSpPr>
        <p:spPr>
          <a:xfrm>
            <a:off x="12403347" y="7632716"/>
            <a:ext cx="5050256" cy="2523832"/>
          </a:xfrm>
          <a:prstGeom prst="rect">
            <a:avLst/>
          </a:prstGeom>
        </p:spPr>
        <p:txBody>
          <a:bodyPr lIns="0" tIns="0" rIns="0" bIns="0" rtlCol="0" anchor="t">
            <a:spAutoFit/>
          </a:bodyPr>
          <a:lstStyle/>
          <a:p>
            <a:pPr algn="l">
              <a:lnSpc>
                <a:spcPts val="2160"/>
              </a:lnSpc>
            </a:pPr>
            <a:r>
              <a:rPr lang="en-US" sz="1800" spc="-72">
                <a:solidFill>
                  <a:srgbClr val="14213D"/>
                </a:solidFill>
                <a:latin typeface="Inter Tight"/>
                <a:ea typeface="Inter Tight"/>
                <a:cs typeface="Inter Tight"/>
                <a:sym typeface="Inter Tight"/>
              </a:rPr>
              <a:t>Provides a monthly benefit (usually up to 70% of your income) if you're unable to work due to illness or injury beyond the selected waiting period.​</a:t>
            </a:r>
          </a:p>
          <a:p>
            <a:pPr algn="l">
              <a:lnSpc>
                <a:spcPts val="2160"/>
              </a:lnSpc>
            </a:pPr>
            <a:r>
              <a:rPr lang="en-US" sz="1800" spc="-72">
                <a:solidFill>
                  <a:srgbClr val="14213D"/>
                </a:solidFill>
                <a:latin typeface="Inter Tight"/>
                <a:ea typeface="Inter Tight"/>
                <a:cs typeface="Inter Tight"/>
                <a:sym typeface="Inter Tight"/>
              </a:rPr>
              <a:t>​</a:t>
            </a:r>
            <a:endParaRPr lang="en-US" sz="1800" spc="-72">
              <a:solidFill>
                <a:srgbClr val="14213D"/>
              </a:solidFill>
              <a:latin typeface="Inter Tight"/>
              <a:ea typeface="Inter Tight"/>
              <a:cs typeface="Inter Tight"/>
            </a:endParaRPr>
          </a:p>
          <a:p>
            <a:pPr>
              <a:lnSpc>
                <a:spcPts val="2160"/>
              </a:lnSpc>
            </a:pPr>
            <a:r>
              <a:rPr lang="en-US" sz="1800" spc="-72">
                <a:solidFill>
                  <a:srgbClr val="14213D"/>
                </a:solidFill>
                <a:latin typeface="Inter Tight"/>
                <a:ea typeface="Inter Tight"/>
                <a:cs typeface="Inter Tight"/>
                <a:sym typeface="Inter Tight"/>
              </a:rPr>
              <a:t>Use cases: Maintaining lifestyle and covering ongoing expenses while recovering. Benefit periods can range from 2 years to up to age 65, depending on the policy.</a:t>
            </a:r>
            <a:r>
              <a:rPr lang="en-US" spc="-72">
                <a:solidFill>
                  <a:srgbClr val="14213D"/>
                </a:solidFill>
                <a:latin typeface="Inter Tight"/>
                <a:ea typeface="Inter Tight"/>
                <a:cs typeface="Inter Tight"/>
                <a:sym typeface="Inter Tight"/>
              </a:rPr>
              <a:t> Limited benefit periods are also available through super.</a:t>
            </a:r>
            <a:endParaRPr lang="en-US" sz="1800" spc="-72">
              <a:solidFill>
                <a:srgbClr val="14213D"/>
              </a:solidFill>
              <a:latin typeface="Inter Tight"/>
              <a:ea typeface="Inter Tight"/>
              <a:cs typeface="Inter Tight"/>
            </a:endParaRPr>
          </a:p>
          <a:p>
            <a:pPr algn="l">
              <a:lnSpc>
                <a:spcPts val="2160"/>
              </a:lnSpc>
            </a:pPr>
            <a:endParaRPr lang="en-US" sz="1800" spc="-72">
              <a:solidFill>
                <a:srgbClr val="14213D"/>
              </a:solidFill>
              <a:latin typeface="Inter Tight"/>
              <a:ea typeface="Inter Tight"/>
              <a:cs typeface="Inter Tight"/>
              <a:sym typeface="Inter Tight"/>
            </a:endParaRPr>
          </a:p>
        </p:txBody>
      </p:sp>
      <p:sp>
        <p:nvSpPr>
          <p:cNvPr id="21" name="TextBox 21"/>
          <p:cNvSpPr txBox="1"/>
          <p:nvPr/>
        </p:nvSpPr>
        <p:spPr>
          <a:xfrm>
            <a:off x="12449810" y="7094554"/>
            <a:ext cx="2725073" cy="619125"/>
          </a:xfrm>
          <a:prstGeom prst="rect">
            <a:avLst/>
          </a:prstGeom>
        </p:spPr>
        <p:txBody>
          <a:bodyPr lIns="0" tIns="0" rIns="0" bIns="0" rtlCol="0" anchor="t">
            <a:spAutoFit/>
          </a:bodyPr>
          <a:lstStyle/>
          <a:p>
            <a:pPr algn="l">
              <a:lnSpc>
                <a:spcPts val="2400"/>
              </a:lnSpc>
            </a:pPr>
            <a:r>
              <a:rPr lang="en-US" sz="2000" b="1" spc="-80">
                <a:solidFill>
                  <a:srgbClr val="14213D"/>
                </a:solidFill>
                <a:latin typeface="Inter Tight Bold"/>
                <a:ea typeface="Inter Tight Bold"/>
                <a:cs typeface="Inter Tight Bold"/>
                <a:sym typeface="Inter Tight Bold"/>
              </a:rPr>
              <a:t>Income Protection</a:t>
            </a:r>
          </a:p>
          <a:p>
            <a:pPr algn="l">
              <a:lnSpc>
                <a:spcPts val="2400"/>
              </a:lnSpc>
            </a:pPr>
            <a:endParaRPr lang="en-US" sz="2000" b="1" spc="-80">
              <a:solidFill>
                <a:srgbClr val="14213D"/>
              </a:solidFill>
              <a:latin typeface="Inter Tight Bold"/>
              <a:ea typeface="Inter Tight Bold"/>
              <a:cs typeface="Inter Tight Bold"/>
              <a:sym typeface="Inter Tight Bold"/>
            </a:endParaRPr>
          </a:p>
        </p:txBody>
      </p:sp>
      <p:pic>
        <p:nvPicPr>
          <p:cNvPr id="23" name="Picture 22" descr="A person holding a yellow umbrella&#10;&#10;AI-generated content may be incorrect.">
            <a:extLst>
              <a:ext uri="{FF2B5EF4-FFF2-40B4-BE49-F238E27FC236}">
                <a16:creationId xmlns:a16="http://schemas.microsoft.com/office/drawing/2014/main" id="{54BDD558-C6BD-360B-F273-52B590F6BFB7}"/>
              </a:ext>
            </a:extLst>
          </p:cNvPr>
          <p:cNvPicPr>
            <a:picLocks noChangeAspect="1"/>
          </p:cNvPicPr>
          <p:nvPr/>
        </p:nvPicPr>
        <p:blipFill>
          <a:blip r:embed="rId2" cstate="print">
            <a:extLst>
              <a:ext uri="{28A0092B-C50C-407E-A947-70E740481C1C}">
                <a14:useLocalDpi xmlns:a14="http://schemas.microsoft.com/office/drawing/2010/main" val="0"/>
              </a:ext>
            </a:extLst>
          </a:blip>
          <a:srcRect b="6105"/>
          <a:stretch>
            <a:fillRect/>
          </a:stretch>
        </p:blipFill>
        <p:spPr>
          <a:xfrm>
            <a:off x="1001586" y="2052273"/>
            <a:ext cx="5146091" cy="7651216"/>
          </a:xfrm>
          <a:prstGeom prst="rect">
            <a:avLst/>
          </a:prstGeom>
        </p:spPr>
      </p:pic>
      <p:grpSp>
        <p:nvGrpSpPr>
          <p:cNvPr id="12" name="Group 11">
            <a:extLst>
              <a:ext uri="{FF2B5EF4-FFF2-40B4-BE49-F238E27FC236}">
                <a16:creationId xmlns:a16="http://schemas.microsoft.com/office/drawing/2014/main" id="{1EB71D0E-0134-DAE4-041C-B34AA1CAD0DC}"/>
              </a:ext>
            </a:extLst>
          </p:cNvPr>
          <p:cNvGrpSpPr/>
          <p:nvPr/>
        </p:nvGrpSpPr>
        <p:grpSpPr>
          <a:xfrm>
            <a:off x="1028700" y="884039"/>
            <a:ext cx="3443608" cy="723046"/>
            <a:chOff x="0" y="-38100"/>
            <a:chExt cx="906958" cy="190432"/>
          </a:xfrm>
        </p:grpSpPr>
        <p:sp>
          <p:nvSpPr>
            <p:cNvPr id="13" name="Freeform 6">
              <a:extLst>
                <a:ext uri="{FF2B5EF4-FFF2-40B4-BE49-F238E27FC236}">
                  <a16:creationId xmlns:a16="http://schemas.microsoft.com/office/drawing/2014/main" id="{CEE0CC8F-F12B-AD2C-8DCF-1AC75BFD08D8}"/>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22" name="TextBox 7">
              <a:extLst>
                <a:ext uri="{FF2B5EF4-FFF2-40B4-BE49-F238E27FC236}">
                  <a16:creationId xmlns:a16="http://schemas.microsoft.com/office/drawing/2014/main" id="{D79EF351-E950-FC84-3096-40F02A8F3ACE}"/>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4" name="Freeform 8">
            <a:extLst>
              <a:ext uri="{FF2B5EF4-FFF2-40B4-BE49-F238E27FC236}">
                <a16:creationId xmlns:a16="http://schemas.microsoft.com/office/drawing/2014/main" id="{8DB5C43A-EC68-2385-611E-F143D5FE524D}"/>
              </a:ext>
            </a:extLst>
          </p:cNvPr>
          <p:cNvSpPr/>
          <p:nvPr/>
        </p:nvSpPr>
        <p:spPr>
          <a:xfrm>
            <a:off x="1273364" y="1159405"/>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5" name="TextBox 15">
            <a:extLst>
              <a:ext uri="{FF2B5EF4-FFF2-40B4-BE49-F238E27FC236}">
                <a16:creationId xmlns:a16="http://schemas.microsoft.com/office/drawing/2014/main" id="{4DA99561-213D-5650-0C85-2D799E7379A9}"/>
              </a:ext>
            </a:extLst>
          </p:cNvPr>
          <p:cNvSpPr txBox="1"/>
          <p:nvPr/>
        </p:nvSpPr>
        <p:spPr>
          <a:xfrm>
            <a:off x="1812497" y="1207030"/>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
            <a:ext cx="10037360" cy="5657253"/>
          </a:xfrm>
          <a:custGeom>
            <a:avLst/>
            <a:gdLst/>
            <a:ahLst/>
            <a:cxnLst/>
            <a:rect l="l" t="t" r="r" b="b"/>
            <a:pathLst>
              <a:path w="2675521" h="1705609">
                <a:moveTo>
                  <a:pt x="0" y="0"/>
                </a:moveTo>
                <a:lnTo>
                  <a:pt x="2675521" y="0"/>
                </a:lnTo>
                <a:lnTo>
                  <a:pt x="2675521" y="1705609"/>
                </a:lnTo>
                <a:lnTo>
                  <a:pt x="0" y="1705609"/>
                </a:lnTo>
                <a:close/>
              </a:path>
            </a:pathLst>
          </a:custGeom>
          <a:solidFill>
            <a:srgbClr val="14213D"/>
          </a:solidFill>
        </p:spPr>
        <p:txBody>
          <a:bodyPr/>
          <a:lstStyle/>
          <a:p>
            <a:endParaRPr lang="en-AU"/>
          </a:p>
        </p:txBody>
      </p:sp>
      <p:sp>
        <p:nvSpPr>
          <p:cNvPr id="10" name="TextBox 10"/>
          <p:cNvSpPr txBox="1"/>
          <p:nvPr/>
        </p:nvSpPr>
        <p:spPr>
          <a:xfrm>
            <a:off x="1028700" y="7028460"/>
            <a:ext cx="13750125" cy="2508677"/>
          </a:xfrm>
          <a:prstGeom prst="rect">
            <a:avLst/>
          </a:prstGeom>
        </p:spPr>
        <p:txBody>
          <a:bodyPr lIns="0" tIns="0" rIns="0" bIns="0" rtlCol="0" anchor="t">
            <a:spAutoFit/>
          </a:bodyPr>
          <a:lstStyle/>
          <a:p>
            <a:pPr algn="l">
              <a:lnSpc>
                <a:spcPts val="9592"/>
              </a:lnSpc>
            </a:pPr>
            <a:r>
              <a:rPr lang="en-US" sz="10205" b="1" spc="-510">
                <a:solidFill>
                  <a:srgbClr val="14213D"/>
                </a:solidFill>
                <a:latin typeface="Inter Tight Bold"/>
                <a:ea typeface="Inter Tight Bold"/>
                <a:cs typeface="Inter Tight Bold"/>
                <a:sym typeface="Inter Tight Bold"/>
              </a:rPr>
              <a:t>Our approach to </a:t>
            </a:r>
          </a:p>
          <a:p>
            <a:pPr algn="l">
              <a:lnSpc>
                <a:spcPts val="9592"/>
              </a:lnSpc>
            </a:pPr>
            <a:r>
              <a:rPr lang="en-US" sz="10205" b="1" spc="-510">
                <a:solidFill>
                  <a:srgbClr val="14213D"/>
                </a:solidFill>
                <a:latin typeface="Inter Tight Bold"/>
                <a:ea typeface="Inter Tight Bold"/>
                <a:cs typeface="Inter Tight Bold"/>
                <a:sym typeface="Inter Tight Bold"/>
              </a:rPr>
              <a:t>life insurance advice</a:t>
            </a:r>
          </a:p>
        </p:txBody>
      </p:sp>
      <p:sp>
        <p:nvSpPr>
          <p:cNvPr id="11" name="TextBox 11"/>
          <p:cNvSpPr txBox="1"/>
          <p:nvPr/>
        </p:nvSpPr>
        <p:spPr>
          <a:xfrm>
            <a:off x="11538998" y="1028700"/>
            <a:ext cx="6079557" cy="6638925"/>
          </a:xfrm>
          <a:prstGeom prst="rect">
            <a:avLst/>
          </a:prstGeom>
        </p:spPr>
        <p:txBody>
          <a:bodyPr lIns="0" tIns="0" rIns="0" bIns="0" rtlCol="0" anchor="t">
            <a:spAutoFit/>
          </a:bodyPr>
          <a:lstStyle/>
          <a:p>
            <a:pPr algn="l">
              <a:lnSpc>
                <a:spcPts val="3119"/>
              </a:lnSpc>
            </a:pPr>
            <a:r>
              <a:rPr lang="en-US" sz="2599" spc="-103">
                <a:solidFill>
                  <a:srgbClr val="14213D"/>
                </a:solidFill>
                <a:latin typeface="Inter Tight"/>
                <a:ea typeface="Inter Tight"/>
                <a:cs typeface="Inter Tight"/>
                <a:sym typeface="Inter Tight"/>
              </a:rPr>
              <a:t>We believe life insurance should be based on both facts and values. That means we use reliable data to guide our recommendations, but we also take the time to understand what matters most to you—your family, your goals, and your lifestyle.</a:t>
            </a:r>
          </a:p>
          <a:p>
            <a:pPr algn="l">
              <a:lnSpc>
                <a:spcPts val="3119"/>
              </a:lnSpc>
            </a:pPr>
            <a:endParaRPr lang="en-US" sz="2599" spc="-103">
              <a:solidFill>
                <a:srgbClr val="14213D"/>
              </a:solidFill>
              <a:latin typeface="Inter Tight"/>
              <a:ea typeface="Inter Tight"/>
              <a:cs typeface="Inter Tight"/>
              <a:sym typeface="Inter Tight"/>
            </a:endParaRPr>
          </a:p>
          <a:p>
            <a:pPr algn="l">
              <a:lnSpc>
                <a:spcPts val="3119"/>
              </a:lnSpc>
            </a:pPr>
            <a:r>
              <a:rPr lang="en-US" sz="2599" spc="-103">
                <a:solidFill>
                  <a:srgbClr val="14213D"/>
                </a:solidFill>
                <a:latin typeface="Inter Tight"/>
                <a:ea typeface="Inter Tight"/>
                <a:cs typeface="Inter Tight"/>
                <a:sym typeface="Inter Tight"/>
              </a:rPr>
              <a:t>Insurance is personal, and so is our advice. We start with the numbers to make sure you're protected, then tailor a plan that fits your unique situation.</a:t>
            </a:r>
          </a:p>
          <a:p>
            <a:pPr algn="l">
              <a:lnSpc>
                <a:spcPts val="3119"/>
              </a:lnSpc>
            </a:pPr>
            <a:endParaRPr lang="en-US" sz="2599" spc="-103">
              <a:solidFill>
                <a:srgbClr val="14213D"/>
              </a:solidFill>
              <a:latin typeface="Inter Tight"/>
              <a:ea typeface="Inter Tight"/>
              <a:cs typeface="Inter Tight"/>
              <a:sym typeface="Inter Tight"/>
            </a:endParaRPr>
          </a:p>
          <a:p>
            <a:pPr algn="l">
              <a:lnSpc>
                <a:spcPts val="3119"/>
              </a:lnSpc>
            </a:pPr>
            <a:r>
              <a:rPr lang="en-US" sz="2599" spc="-103">
                <a:solidFill>
                  <a:srgbClr val="14213D"/>
                </a:solidFill>
                <a:latin typeface="Inter Tight"/>
                <a:ea typeface="Inter Tight"/>
                <a:cs typeface="Inter Tight"/>
                <a:sym typeface="Inter Tight"/>
              </a:rPr>
              <a:t>Whether you're just starting out, raising a family, or planning for retirement, we’ll help you choose cover that gives you confidence and peace of mind—now and into the future.</a:t>
            </a:r>
          </a:p>
          <a:p>
            <a:pPr algn="l">
              <a:lnSpc>
                <a:spcPts val="3119"/>
              </a:lnSpc>
            </a:pPr>
            <a:endParaRPr lang="en-US" sz="2599" spc="-103">
              <a:solidFill>
                <a:srgbClr val="14213D"/>
              </a:solidFill>
              <a:latin typeface="Inter Tight"/>
              <a:ea typeface="Inter Tight"/>
              <a:cs typeface="Inter Tight"/>
              <a:sym typeface="Inter Tight"/>
            </a:endParaRPr>
          </a:p>
        </p:txBody>
      </p:sp>
      <p:pic>
        <p:nvPicPr>
          <p:cNvPr id="13" name="Picture 12" descr="People at meeting">
            <a:extLst>
              <a:ext uri="{FF2B5EF4-FFF2-40B4-BE49-F238E27FC236}">
                <a16:creationId xmlns:a16="http://schemas.microsoft.com/office/drawing/2014/main" id="{A05A0F70-1116-95A5-9140-9965BCD5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00" y="418123"/>
            <a:ext cx="7858698" cy="5239132"/>
          </a:xfrm>
          <a:prstGeom prst="rect">
            <a:avLst/>
          </a:prstGeom>
        </p:spPr>
      </p:pic>
      <p:grpSp>
        <p:nvGrpSpPr>
          <p:cNvPr id="2" name="Group 1">
            <a:extLst>
              <a:ext uri="{FF2B5EF4-FFF2-40B4-BE49-F238E27FC236}">
                <a16:creationId xmlns:a16="http://schemas.microsoft.com/office/drawing/2014/main" id="{6E31F069-5427-8D13-B9C5-6B04229C26D2}"/>
              </a:ext>
            </a:extLst>
          </p:cNvPr>
          <p:cNvGrpSpPr/>
          <p:nvPr/>
        </p:nvGrpSpPr>
        <p:grpSpPr>
          <a:xfrm>
            <a:off x="1052192" y="5487254"/>
            <a:ext cx="3443608" cy="723046"/>
            <a:chOff x="0" y="-38100"/>
            <a:chExt cx="906958" cy="190432"/>
          </a:xfrm>
        </p:grpSpPr>
        <p:sp>
          <p:nvSpPr>
            <p:cNvPr id="4" name="Freeform 6">
              <a:extLst>
                <a:ext uri="{FF2B5EF4-FFF2-40B4-BE49-F238E27FC236}">
                  <a16:creationId xmlns:a16="http://schemas.microsoft.com/office/drawing/2014/main" id="{3415958A-83EA-10F9-2BDE-DF2CE271132A}"/>
                </a:ext>
              </a:extLst>
            </p:cNvPr>
            <p:cNvSpPr/>
            <p:nvPr/>
          </p:nvSpPr>
          <p:spPr>
            <a:xfrm>
              <a:off x="0" y="0"/>
              <a:ext cx="906958" cy="152332"/>
            </a:xfrm>
            <a:custGeom>
              <a:avLst/>
              <a:gdLst/>
              <a:ahLst/>
              <a:cxnLst/>
              <a:rect l="l" t="t" r="r" b="b"/>
              <a:pathLst>
                <a:path w="906958" h="152332">
                  <a:moveTo>
                    <a:pt x="0" y="0"/>
                  </a:moveTo>
                  <a:lnTo>
                    <a:pt x="906958" y="0"/>
                  </a:lnTo>
                  <a:lnTo>
                    <a:pt x="906958" y="152332"/>
                  </a:lnTo>
                  <a:lnTo>
                    <a:pt x="0" y="152332"/>
                  </a:lnTo>
                  <a:close/>
                </a:path>
              </a:pathLst>
            </a:custGeom>
            <a:solidFill>
              <a:srgbClr val="FCA311"/>
            </a:solidFill>
          </p:spPr>
          <p:txBody>
            <a:bodyPr/>
            <a:lstStyle/>
            <a:p>
              <a:endParaRPr lang="en-AU"/>
            </a:p>
          </p:txBody>
        </p:sp>
        <p:sp>
          <p:nvSpPr>
            <p:cNvPr id="5" name="TextBox 7">
              <a:extLst>
                <a:ext uri="{FF2B5EF4-FFF2-40B4-BE49-F238E27FC236}">
                  <a16:creationId xmlns:a16="http://schemas.microsoft.com/office/drawing/2014/main" id="{6B44A708-216F-8945-5574-149E1EFC7ABA}"/>
                </a:ext>
              </a:extLst>
            </p:cNvPr>
            <p:cNvSpPr txBox="1"/>
            <p:nvPr/>
          </p:nvSpPr>
          <p:spPr>
            <a:xfrm>
              <a:off x="0" y="-38100"/>
              <a:ext cx="906958" cy="19043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6" name="Freeform 8">
            <a:extLst>
              <a:ext uri="{FF2B5EF4-FFF2-40B4-BE49-F238E27FC236}">
                <a16:creationId xmlns:a16="http://schemas.microsoft.com/office/drawing/2014/main" id="{6C197EDB-8C20-FF30-5A5E-8FA27785CCDF}"/>
              </a:ext>
            </a:extLst>
          </p:cNvPr>
          <p:cNvSpPr/>
          <p:nvPr/>
        </p:nvSpPr>
        <p:spPr>
          <a:xfrm>
            <a:off x="1296856" y="5762620"/>
            <a:ext cx="306039" cy="306039"/>
          </a:xfrm>
          <a:custGeom>
            <a:avLst/>
            <a:gdLst/>
            <a:ahLst/>
            <a:cxnLst/>
            <a:rect l="l" t="t" r="r" b="b"/>
            <a:pathLst>
              <a:path w="306039" h="306039">
                <a:moveTo>
                  <a:pt x="0" y="0"/>
                </a:moveTo>
                <a:lnTo>
                  <a:pt x="306039" y="0"/>
                </a:lnTo>
                <a:lnTo>
                  <a:pt x="306039" y="306038"/>
                </a:lnTo>
                <a:lnTo>
                  <a:pt x="0" y="30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2" name="TextBox 15">
            <a:extLst>
              <a:ext uri="{FF2B5EF4-FFF2-40B4-BE49-F238E27FC236}">
                <a16:creationId xmlns:a16="http://schemas.microsoft.com/office/drawing/2014/main" id="{AB28EDA5-93A3-9D7C-E610-9A39F269BBEA}"/>
              </a:ext>
            </a:extLst>
          </p:cNvPr>
          <p:cNvSpPr txBox="1"/>
          <p:nvPr/>
        </p:nvSpPr>
        <p:spPr>
          <a:xfrm>
            <a:off x="1835989" y="5810245"/>
            <a:ext cx="2578917" cy="2564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973"/>
              </a:lnSpc>
            </a:pPr>
            <a:r>
              <a:rPr lang="en-US" sz="2100" b="1" spc="-84">
                <a:solidFill>
                  <a:srgbClr val="14213D"/>
                </a:solidFill>
                <a:latin typeface="Helios Bold"/>
                <a:ea typeface="Helios Bold"/>
                <a:cs typeface="Helios Bold"/>
                <a:sym typeface="Helios Bold"/>
              </a:rPr>
              <a:t>XYZ Adviser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005ddf5-9485-4c91-8933-26099303c6b5">
      <Terms xmlns="http://schemas.microsoft.com/office/infopath/2007/PartnerControls"/>
    </lcf76f155ced4ddcb4097134ff3c332f>
    <TaxCatchAll xmlns="0dbd4587-382e-4b03-872a-7a813e46662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64CF7DBDB6BF4EAE52C1C000E73E53" ma:contentTypeVersion="11" ma:contentTypeDescription="Create a new document." ma:contentTypeScope="" ma:versionID="18cab743adf97f76016be600f7758f16">
  <xsd:schema xmlns:xsd="http://www.w3.org/2001/XMLSchema" xmlns:xs="http://www.w3.org/2001/XMLSchema" xmlns:p="http://schemas.microsoft.com/office/2006/metadata/properties" xmlns:ns2="1005ddf5-9485-4c91-8933-26099303c6b5" xmlns:ns3="0dbd4587-382e-4b03-872a-7a813e46662e" targetNamespace="http://schemas.microsoft.com/office/2006/metadata/properties" ma:root="true" ma:fieldsID="31b3f1f662ea898bc530a054d7b8b210" ns2:_="" ns3:_="">
    <xsd:import namespace="1005ddf5-9485-4c91-8933-26099303c6b5"/>
    <xsd:import namespace="0dbd4587-382e-4b03-872a-7a813e46662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5ddf5-9485-4c91-8933-26099303c6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dc24561-e9b4-46c3-8021-d01b2630be0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bd4587-382e-4b03-872a-7a813e46662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0127426-def0-4c6d-8b27-cf5f0ac0e1cb}" ma:internalName="TaxCatchAll" ma:showField="CatchAllData" ma:web="0dbd4587-382e-4b03-872a-7a813e4666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299040-BCA7-40DC-863E-63520A8C5BBD}">
  <ds:schemaRefs>
    <ds:schemaRef ds:uri="http://schemas.microsoft.com/office/infopath/2007/PartnerControls"/>
    <ds:schemaRef ds:uri="http://purl.org/dc/elements/1.1/"/>
    <ds:schemaRef ds:uri="http://purl.org/dc/terms/"/>
    <ds:schemaRef ds:uri="http://schemas.microsoft.com/office/2006/documentManagement/types"/>
    <ds:schemaRef ds:uri="http://purl.org/dc/dcmitype/"/>
    <ds:schemaRef ds:uri="http://www.w3.org/XML/1998/namespace"/>
    <ds:schemaRef ds:uri="http://schemas.openxmlformats.org/package/2006/metadata/core-properties"/>
    <ds:schemaRef ds:uri="1005ddf5-9485-4c91-8933-26099303c6b5"/>
    <ds:schemaRef ds:uri="0dbd4587-382e-4b03-872a-7a813e46662e"/>
    <ds:schemaRef ds:uri="http://schemas.microsoft.com/office/2006/metadata/properties"/>
  </ds:schemaRefs>
</ds:datastoreItem>
</file>

<file path=customXml/itemProps2.xml><?xml version="1.0" encoding="utf-8"?>
<ds:datastoreItem xmlns:ds="http://schemas.openxmlformats.org/officeDocument/2006/customXml" ds:itemID="{75990A8A-061B-4F25-B06F-F05E13C0A6CB}">
  <ds:schemaRefs>
    <ds:schemaRef ds:uri="http://schemas.microsoft.com/sharepoint/v3/contenttype/forms"/>
  </ds:schemaRefs>
</ds:datastoreItem>
</file>

<file path=customXml/itemProps3.xml><?xml version="1.0" encoding="utf-8"?>
<ds:datastoreItem xmlns:ds="http://schemas.openxmlformats.org/officeDocument/2006/customXml" ds:itemID="{BC98B509-D2FE-490A-961A-EDE07E5AB398}">
  <ds:schemaRefs>
    <ds:schemaRef ds:uri="0dbd4587-382e-4b03-872a-7a813e46662e"/>
    <ds:schemaRef ds:uri="1005ddf5-9485-4c91-8933-26099303c6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291</TotalTime>
  <Words>3053</Words>
  <Application>Microsoft Office PowerPoint</Application>
  <PresentationFormat>Custom</PresentationFormat>
  <Paragraphs>292</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label adviser pack</dc:title>
  <dc:creator>Rebecca Xu</dc:creator>
  <cp:lastModifiedBy>Rebecca Xu</cp:lastModifiedBy>
  <cp:revision>3</cp:revision>
  <dcterms:created xsi:type="dcterms:W3CDTF">2006-08-16T00:00:00Z</dcterms:created>
  <dcterms:modified xsi:type="dcterms:W3CDTF">2025-09-11T06:39:54Z</dcterms:modified>
  <dc:identifier>DAGtZmrGC2c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c736c0-6870-4581-ad06-4305025395ce_Enabled">
    <vt:lpwstr>true</vt:lpwstr>
  </property>
  <property fmtid="{D5CDD505-2E9C-101B-9397-08002B2CF9AE}" pid="3" name="MSIP_Label_3ac736c0-6870-4581-ad06-4305025395ce_SetDate">
    <vt:lpwstr>2025-07-25T07:18:31Z</vt:lpwstr>
  </property>
  <property fmtid="{D5CDD505-2E9C-101B-9397-08002B2CF9AE}" pid="4" name="MSIP_Label_3ac736c0-6870-4581-ad06-4305025395ce_Method">
    <vt:lpwstr>Standard</vt:lpwstr>
  </property>
  <property fmtid="{D5CDD505-2E9C-101B-9397-08002B2CF9AE}" pid="5" name="MSIP_Label_3ac736c0-6870-4581-ad06-4305025395ce_Name">
    <vt:lpwstr>Private</vt:lpwstr>
  </property>
  <property fmtid="{D5CDD505-2E9C-101B-9397-08002B2CF9AE}" pid="6" name="MSIP_Label_3ac736c0-6870-4581-ad06-4305025395ce_SiteId">
    <vt:lpwstr>a4ebdcd6-6854-4de0-b18c-72d6f09d0535</vt:lpwstr>
  </property>
  <property fmtid="{D5CDD505-2E9C-101B-9397-08002B2CF9AE}" pid="7" name="MSIP_Label_3ac736c0-6870-4581-ad06-4305025395ce_ActionId">
    <vt:lpwstr>9fc0f1b7-cbb8-4a4b-b441-939ceaeaaf8a</vt:lpwstr>
  </property>
  <property fmtid="{D5CDD505-2E9C-101B-9397-08002B2CF9AE}" pid="8" name="MSIP_Label_3ac736c0-6870-4581-ad06-4305025395ce_ContentBits">
    <vt:lpwstr>0</vt:lpwstr>
  </property>
  <property fmtid="{D5CDD505-2E9C-101B-9397-08002B2CF9AE}" pid="9" name="MSIP_Label_3ac736c0-6870-4581-ad06-4305025395ce_Tag">
    <vt:lpwstr>10, 3, 0, 1</vt:lpwstr>
  </property>
  <property fmtid="{D5CDD505-2E9C-101B-9397-08002B2CF9AE}" pid="10" name="ContentTypeId">
    <vt:lpwstr>0x0101000764CF7DBDB6BF4EAE52C1C000E73E53</vt:lpwstr>
  </property>
  <property fmtid="{D5CDD505-2E9C-101B-9397-08002B2CF9AE}" pid="11" name="MediaServiceImageTags">
    <vt:lpwstr/>
  </property>
</Properties>
</file>